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9" r:id="rId2"/>
    <p:sldId id="267" r:id="rId3"/>
    <p:sldId id="268" r:id="rId4"/>
    <p:sldId id="266" r:id="rId5"/>
  </p:sldIdLst>
  <p:sldSz cx="12801600" cy="9601200" type="A3"/>
  <p:notesSz cx="6797675" cy="9926638"/>
  <p:defaultTextStyle>
    <a:defPPr>
      <a:defRPr lang="zh-TW"/>
    </a:defPPr>
    <a:lvl1pPr marL="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3">
          <p15:clr>
            <a:srgbClr val="A4A3A4"/>
          </p15:clr>
        </p15:guide>
        <p15:guide id="2" pos="380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DEE8"/>
    <a:srgbClr val="C8E08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7" d="100"/>
          <a:sy n="67" d="100"/>
        </p:scale>
        <p:origin x="1530" y="78"/>
      </p:cViewPr>
      <p:guideLst>
        <p:guide orient="horz" pos="393"/>
        <p:guide pos="380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A26E48-20BE-4818-89E6-42545DBF8CFA}" type="datetimeFigureOut">
              <a:rPr lang="zh-TW" altLang="en-US" smtClean="0"/>
              <a:t>2023/1/4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4F9DBF-AF38-498F-8A4F-55FEE973AA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0045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1126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3CBFB08A-02F0-4279-9084-2FC87AB6EA43}" type="slidenum">
              <a:rPr lang="zh-TW" altLang="en-US" smtClean="0"/>
              <a:pPr/>
              <a:t>1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936744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E683B-8C85-4E34-B017-1FF2C91C3F59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7266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E683B-8C85-4E34-B017-1FF2C91C3F59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7266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E683B-8C85-4E34-B017-1FF2C91C3F59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726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60120" y="2982597"/>
            <a:ext cx="10881360" cy="205803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C228B-3267-45CE-8876-CDA0FDAB11F8}" type="datetimeFigureOut">
              <a:rPr lang="zh-TW" altLang="en-US" smtClean="0"/>
              <a:t>2023/1/4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98330-6A37-43C3-A77F-B46F709CDF5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6999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C228B-3267-45CE-8876-CDA0FDAB11F8}" type="datetimeFigureOut">
              <a:rPr lang="zh-TW" altLang="en-US" smtClean="0"/>
              <a:t>2023/1/4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98330-6A37-43C3-A77F-B46F709CDF5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2285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281160" y="384495"/>
            <a:ext cx="2880360" cy="819213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40080" y="384495"/>
            <a:ext cx="8427720" cy="819213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C228B-3267-45CE-8876-CDA0FDAB11F8}" type="datetimeFigureOut">
              <a:rPr lang="zh-TW" altLang="en-US" smtClean="0"/>
              <a:t>2023/1/4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98330-6A37-43C3-A77F-B46F709CDF5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2591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C228B-3267-45CE-8876-CDA0FDAB11F8}" type="datetimeFigureOut">
              <a:rPr lang="zh-TW" altLang="en-US" smtClean="0"/>
              <a:t>2023/1/4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98330-6A37-43C3-A77F-B46F709CDF5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877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11238" y="6169662"/>
            <a:ext cx="10881360" cy="1906905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011238" y="4069399"/>
            <a:ext cx="10881360" cy="2100262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008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C228B-3267-45CE-8876-CDA0FDAB11F8}" type="datetimeFigureOut">
              <a:rPr lang="zh-TW" altLang="en-US" smtClean="0"/>
              <a:t>2023/1/4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98330-6A37-43C3-A77F-B46F709CDF5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6656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40080" y="2240282"/>
            <a:ext cx="5654040" cy="633634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507480" y="2240282"/>
            <a:ext cx="5654040" cy="633634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C228B-3267-45CE-8876-CDA0FDAB11F8}" type="datetimeFigureOut">
              <a:rPr lang="zh-TW" altLang="en-US" smtClean="0"/>
              <a:t>2023/1/4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98330-6A37-43C3-A77F-B46F709CDF5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2213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40080" y="2149159"/>
            <a:ext cx="5656263" cy="895668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503039" y="2149159"/>
            <a:ext cx="5658485" cy="895668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503039" y="3044825"/>
            <a:ext cx="5658485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C228B-3267-45CE-8876-CDA0FDAB11F8}" type="datetimeFigureOut">
              <a:rPr lang="zh-TW" altLang="en-US" smtClean="0"/>
              <a:t>2023/1/4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98330-6A37-43C3-A77F-B46F709CDF5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68533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C228B-3267-45CE-8876-CDA0FDAB11F8}" type="datetimeFigureOut">
              <a:rPr lang="zh-TW" altLang="en-US" smtClean="0"/>
              <a:t>2023/1/4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98330-6A37-43C3-A77F-B46F709CDF5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9332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C228B-3267-45CE-8876-CDA0FDAB11F8}" type="datetimeFigureOut">
              <a:rPr lang="zh-TW" altLang="en-US" smtClean="0"/>
              <a:t>2023/1/4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98330-6A37-43C3-A77F-B46F709CDF5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5589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40084" y="382270"/>
            <a:ext cx="4211638" cy="1626871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005070" y="382274"/>
            <a:ext cx="7156450" cy="8194358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40084" y="2009144"/>
            <a:ext cx="4211638" cy="6567488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C228B-3267-45CE-8876-CDA0FDAB11F8}" type="datetimeFigureOut">
              <a:rPr lang="zh-TW" altLang="en-US" smtClean="0"/>
              <a:t>2023/1/4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98330-6A37-43C3-A77F-B46F709CDF5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58501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9203" y="6720841"/>
            <a:ext cx="7680960" cy="793435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/>
          <a:lstStyle>
            <a:lvl1pPr marL="0" indent="0">
              <a:buNone/>
              <a:defRPr sz="4500"/>
            </a:lvl1pPr>
            <a:lvl2pPr marL="640080" indent="0">
              <a:buNone/>
              <a:defRPr sz="3900"/>
            </a:lvl2pPr>
            <a:lvl3pPr marL="1280160" indent="0">
              <a:buNone/>
              <a:defRPr sz="340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509203" y="7514274"/>
            <a:ext cx="7680960" cy="1126808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C228B-3267-45CE-8876-CDA0FDAB11F8}" type="datetimeFigureOut">
              <a:rPr lang="zh-TW" altLang="en-US" smtClean="0"/>
              <a:t>2023/1/4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98330-6A37-43C3-A77F-B46F709CDF5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5670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40080" y="384495"/>
            <a:ext cx="11521440" cy="1600200"/>
          </a:xfrm>
          <a:prstGeom prst="rect">
            <a:avLst/>
          </a:prstGeom>
        </p:spPr>
        <p:txBody>
          <a:bodyPr vert="horz" lIns="128016" tIns="64008" rIns="128016" bIns="64008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40080" y="2240282"/>
            <a:ext cx="11521440" cy="6336348"/>
          </a:xfrm>
          <a:prstGeom prst="rect">
            <a:avLst/>
          </a:prstGeom>
        </p:spPr>
        <p:txBody>
          <a:bodyPr vert="horz" lIns="128016" tIns="64008" rIns="128016" bIns="64008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40080" y="8898892"/>
            <a:ext cx="29870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C228B-3267-45CE-8876-CDA0FDAB11F8}" type="datetimeFigureOut">
              <a:rPr lang="zh-TW" altLang="en-US" smtClean="0"/>
              <a:t>2023/1/4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373880" y="8898892"/>
            <a:ext cx="40538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9174480" y="8898892"/>
            <a:ext cx="29870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B98330-6A37-43C3-A77F-B46F709CDF5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2184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80160" rtl="0" eaLnBrk="1" latinLnBrk="0" hangingPunct="1">
        <a:spcBef>
          <a:spcPct val="0"/>
        </a:spcBef>
        <a:buNone/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0060" indent="-48006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40130" indent="-400050" algn="l" defTabSz="1280160" rtl="0" eaLnBrk="1" latinLnBrk="0" hangingPunct="1">
        <a:spcBef>
          <a:spcPct val="20000"/>
        </a:spcBef>
        <a:buFont typeface="Arial" panose="020B0604020202020204" pitchFamily="34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12.jpeg"/><Relationship Id="rId7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4.png"/><Relationship Id="rId4" Type="http://schemas.openxmlformats.org/officeDocument/2006/relationships/image" Target="../media/image13.jpeg"/><Relationship Id="rId9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3" descr="\\eda\EDA-Projects\211107一區111年度高灘地\07-5八里林蔭樹海\02作業圖檔\亮點前後對照\生態解說站_2-after.jpg">
            <a:extLst>
              <a:ext uri="{FF2B5EF4-FFF2-40B4-BE49-F238E27FC236}">
                <a16:creationId xmlns:a16="http://schemas.microsoft.com/office/drawing/2014/main" id="{F2C6DC80-1D78-4A52-A0B8-938B7E80AE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t="10409"/>
          <a:stretch/>
        </p:blipFill>
        <p:spPr bwMode="auto">
          <a:xfrm>
            <a:off x="7866783" y="3351770"/>
            <a:ext cx="4550189" cy="30148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9" name="Picture 2" descr="\\EDA\EDA-Projects\201208一區110年度高灘地\06-8海世界\03規劃階段\01作業圖檔\模擬圖\1110905模擬.jpg">
            <a:extLst>
              <a:ext uri="{FF2B5EF4-FFF2-40B4-BE49-F238E27FC236}">
                <a16:creationId xmlns:a16="http://schemas.microsoft.com/office/drawing/2014/main" id="{F40FD750-6E28-48A3-8DE3-339D9BAAEF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l="16618" t="7387" r="18419"/>
          <a:stretch/>
        </p:blipFill>
        <p:spPr bwMode="auto">
          <a:xfrm>
            <a:off x="7866783" y="6564241"/>
            <a:ext cx="4550452" cy="27715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44" name="圖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40" y="768985"/>
            <a:ext cx="6536373" cy="8714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10092373" y="8905558"/>
            <a:ext cx="2667000" cy="6400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Ü"/>
              <a:defRPr kumimoji="1" sz="4480">
                <a:solidFill>
                  <a:schemeClr val="tx1"/>
                </a:solidFill>
                <a:latin typeface="Arial Narrow" panose="020B0606020202030204" pitchFamily="34" charset="0"/>
                <a:ea typeface="新細明體" panose="02020500000000000000" pitchFamily="18" charset="-120"/>
              </a:defRPr>
            </a:lvl1pPr>
            <a:lvl2pPr marL="1040130" indent="-400050">
              <a:spcBef>
                <a:spcPct val="20000"/>
              </a:spcBef>
              <a:buSzPct val="130000"/>
              <a:buBlip>
                <a:blip r:embed="rId6"/>
              </a:buBlip>
              <a:defRPr kumimoji="1" sz="3920">
                <a:solidFill>
                  <a:schemeClr val="tx1"/>
                </a:solidFill>
                <a:latin typeface="Arial Narrow" panose="020B0606020202030204" pitchFamily="34" charset="0"/>
                <a:ea typeface="新細明體" panose="02020500000000000000" pitchFamily="18" charset="-120"/>
              </a:defRPr>
            </a:lvl2pPr>
            <a:lvl3pPr marL="1600200" indent="-320040">
              <a:spcBef>
                <a:spcPct val="20000"/>
              </a:spcBef>
              <a:buChar char="–"/>
              <a:defRPr kumimoji="1" sz="3360">
                <a:solidFill>
                  <a:schemeClr val="tx1"/>
                </a:solidFill>
                <a:latin typeface="Arial Narrow" panose="020B0606020202030204" pitchFamily="34" charset="0"/>
                <a:ea typeface="新細明體" panose="02020500000000000000" pitchFamily="18" charset="-120"/>
              </a:defRPr>
            </a:lvl3pPr>
            <a:lvl4pPr marL="2240280" indent="-32004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w"/>
              <a:defRPr kumimoji="1" sz="2800">
                <a:solidFill>
                  <a:schemeClr val="tx1"/>
                </a:solidFill>
                <a:latin typeface="Arial Narrow" panose="020B0606020202030204" pitchFamily="34" charset="0"/>
                <a:ea typeface="新細明體" panose="02020500000000000000" pitchFamily="18" charset="-120"/>
              </a:defRPr>
            </a:lvl4pPr>
            <a:lvl5pPr marL="2880360" indent="-320040">
              <a:spcBef>
                <a:spcPct val="20000"/>
              </a:spcBef>
              <a:buSzPct val="115000"/>
              <a:buBlip>
                <a:blip r:embed="rId6"/>
              </a:buBlip>
              <a:defRPr kumimoji="1" sz="2800">
                <a:solidFill>
                  <a:schemeClr val="tx1"/>
                </a:solidFill>
                <a:latin typeface="Arial Narrow" panose="020B0606020202030204" pitchFamily="34" charset="0"/>
                <a:ea typeface="新細明體" panose="02020500000000000000" pitchFamily="18" charset="-120"/>
              </a:defRPr>
            </a:lvl5pPr>
            <a:lvl6pPr marL="3520440" indent="-320040" eaLnBrk="0" fontAlgn="base" hangingPunct="0">
              <a:spcBef>
                <a:spcPct val="20000"/>
              </a:spcBef>
              <a:spcAft>
                <a:spcPct val="0"/>
              </a:spcAft>
              <a:buSzPct val="115000"/>
              <a:buBlip>
                <a:blip r:embed="rId6"/>
              </a:buBlip>
              <a:defRPr kumimoji="1" sz="2800">
                <a:solidFill>
                  <a:schemeClr val="tx1"/>
                </a:solidFill>
                <a:latin typeface="Arial Narrow" panose="020B0606020202030204" pitchFamily="34" charset="0"/>
                <a:ea typeface="新細明體" panose="02020500000000000000" pitchFamily="18" charset="-120"/>
              </a:defRPr>
            </a:lvl6pPr>
            <a:lvl7pPr marL="4160520" indent="-320040" eaLnBrk="0" fontAlgn="base" hangingPunct="0">
              <a:spcBef>
                <a:spcPct val="20000"/>
              </a:spcBef>
              <a:spcAft>
                <a:spcPct val="0"/>
              </a:spcAft>
              <a:buSzPct val="115000"/>
              <a:buBlip>
                <a:blip r:embed="rId6"/>
              </a:buBlip>
              <a:defRPr kumimoji="1" sz="2800">
                <a:solidFill>
                  <a:schemeClr val="tx1"/>
                </a:solidFill>
                <a:latin typeface="Arial Narrow" panose="020B0606020202030204" pitchFamily="34" charset="0"/>
                <a:ea typeface="新細明體" panose="02020500000000000000" pitchFamily="18" charset="-120"/>
              </a:defRPr>
            </a:lvl7pPr>
            <a:lvl8pPr marL="4800600" indent="-320040" eaLnBrk="0" fontAlgn="base" hangingPunct="0">
              <a:spcBef>
                <a:spcPct val="20000"/>
              </a:spcBef>
              <a:spcAft>
                <a:spcPct val="0"/>
              </a:spcAft>
              <a:buSzPct val="115000"/>
              <a:buBlip>
                <a:blip r:embed="rId6"/>
              </a:buBlip>
              <a:defRPr kumimoji="1" sz="2800">
                <a:solidFill>
                  <a:schemeClr val="tx1"/>
                </a:solidFill>
                <a:latin typeface="Arial Narrow" panose="020B0606020202030204" pitchFamily="34" charset="0"/>
                <a:ea typeface="新細明體" panose="02020500000000000000" pitchFamily="18" charset="-120"/>
              </a:defRPr>
            </a:lvl8pPr>
            <a:lvl9pPr marL="5440680" indent="-320040" eaLnBrk="0" fontAlgn="base" hangingPunct="0">
              <a:spcBef>
                <a:spcPct val="20000"/>
              </a:spcBef>
              <a:spcAft>
                <a:spcPct val="0"/>
              </a:spcAft>
              <a:buSzPct val="115000"/>
              <a:buBlip>
                <a:blip r:embed="rId6"/>
              </a:buBlip>
              <a:defRPr kumimoji="1" sz="2800">
                <a:solidFill>
                  <a:schemeClr val="tx1"/>
                </a:solidFill>
                <a:latin typeface="Arial Narrow" panose="020B0606020202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AB5793D-13DC-485E-837B-D06822D12FBF}" type="slidenum">
              <a:rPr kumimoji="0" lang="en-US" altLang="zh-TW" sz="1960"/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kumimoji="0" lang="en-US" altLang="zh-TW" sz="1960"/>
          </a:p>
        </p:txBody>
      </p:sp>
      <p:pic>
        <p:nvPicPr>
          <p:cNvPr id="47" name="Picture 2" descr="\\eda\EDA-Projects\200303五股規劃案\06基本設計\02作業圖檔\08 Perspective\01 Planning\米倉公園 20-08-27.jpg">
            <a:extLst>
              <a:ext uri="{FF2B5EF4-FFF2-40B4-BE49-F238E27FC236}">
                <a16:creationId xmlns:a16="http://schemas.microsoft.com/office/drawing/2014/main" id="{18CF6CED-40B7-4E34-820C-324A62BBD2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66784" y="214904"/>
            <a:ext cx="4550189" cy="29253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247" name="Text Box 3"/>
          <p:cNvSpPr txBox="1">
            <a:spLocks noChangeArrowheads="1"/>
          </p:cNvSpPr>
          <p:nvPr/>
        </p:nvSpPr>
        <p:spPr bwMode="auto">
          <a:xfrm>
            <a:off x="386716" y="2468258"/>
            <a:ext cx="4107180" cy="505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23900" indent="-723900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Ü"/>
              <a:defRPr kumimoji="1" sz="3200">
                <a:solidFill>
                  <a:schemeClr val="tx1"/>
                </a:solidFill>
                <a:latin typeface="Arial Narrow" panose="020B0606020202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130000"/>
              <a:buBlip>
                <a:blip r:embed="rId6"/>
              </a:buBlip>
              <a:defRPr kumimoji="1" sz="2800">
                <a:solidFill>
                  <a:schemeClr val="tx1"/>
                </a:solidFill>
                <a:latin typeface="Arial Narrow" panose="020B0606020202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Arial Narrow" panose="020B0606020202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w"/>
              <a:defRPr kumimoji="1" sz="2000">
                <a:solidFill>
                  <a:schemeClr val="tx1"/>
                </a:solidFill>
                <a:latin typeface="Arial Narrow" panose="020B0606020202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SzPct val="115000"/>
              <a:buBlip>
                <a:blip r:embed="rId6"/>
              </a:buBlip>
              <a:defRPr kumimoji="1" sz="2000">
                <a:solidFill>
                  <a:schemeClr val="tx1"/>
                </a:solidFill>
                <a:latin typeface="Arial Narrow" panose="020B0606020202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15000"/>
              <a:buBlip>
                <a:blip r:embed="rId6"/>
              </a:buBlip>
              <a:defRPr kumimoji="1" sz="2000">
                <a:solidFill>
                  <a:schemeClr val="tx1"/>
                </a:solidFill>
                <a:latin typeface="Arial Narrow" panose="020B0606020202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15000"/>
              <a:buBlip>
                <a:blip r:embed="rId6"/>
              </a:buBlip>
              <a:defRPr kumimoji="1" sz="2000">
                <a:solidFill>
                  <a:schemeClr val="tx1"/>
                </a:solidFill>
                <a:latin typeface="Arial Narrow" panose="020B0606020202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15000"/>
              <a:buBlip>
                <a:blip r:embed="rId6"/>
              </a:buBlip>
              <a:defRPr kumimoji="1" sz="2000">
                <a:solidFill>
                  <a:schemeClr val="tx1"/>
                </a:solidFill>
                <a:latin typeface="Arial Narrow" panose="020B0606020202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15000"/>
              <a:buBlip>
                <a:blip r:embed="rId6"/>
              </a:buBlip>
              <a:defRPr kumimoji="1" sz="2000">
                <a:solidFill>
                  <a:schemeClr val="tx1"/>
                </a:solidFill>
                <a:latin typeface="Arial Narrow" panose="020B0606020202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ts val="3360"/>
              </a:lnSpc>
              <a:spcBef>
                <a:spcPct val="50000"/>
              </a:spcBef>
              <a:buClrTx/>
              <a:buSzTx/>
              <a:buNone/>
            </a:pP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工程基地位置介紹 </a:t>
            </a:r>
            <a:endParaRPr kumimoji="0" lang="zh-TW" altLang="en-US" sz="1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10248" name="群組 7"/>
          <p:cNvGrpSpPr>
            <a:grpSpLocks/>
          </p:cNvGrpSpPr>
          <p:nvPr/>
        </p:nvGrpSpPr>
        <p:grpSpPr bwMode="auto">
          <a:xfrm>
            <a:off x="6276341" y="2689224"/>
            <a:ext cx="6363018" cy="493395"/>
            <a:chOff x="4636328" y="2796933"/>
            <a:chExt cx="4543604" cy="352754"/>
          </a:xfrm>
        </p:grpSpPr>
        <p:sp>
          <p:nvSpPr>
            <p:cNvPr id="10258" name="圓角矩形 36"/>
            <p:cNvSpPr>
              <a:spLocks noChangeArrowheads="1"/>
            </p:cNvSpPr>
            <p:nvPr/>
          </p:nvSpPr>
          <p:spPr bwMode="auto">
            <a:xfrm>
              <a:off x="4644008" y="2811550"/>
              <a:ext cx="4393100" cy="338137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Ü"/>
                <a:defRPr kumimoji="1" sz="3200">
                  <a:solidFill>
                    <a:schemeClr val="tx1"/>
                  </a:solidFill>
                  <a:latin typeface="Arial Narrow" panose="020B0606020202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SzPct val="130000"/>
                <a:buBlip>
                  <a:blip r:embed="rId6"/>
                </a:buBlip>
                <a:defRPr kumimoji="1" sz="2800">
                  <a:solidFill>
                    <a:schemeClr val="tx1"/>
                  </a:solidFill>
                  <a:latin typeface="Arial Narrow" panose="020B0606020202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Arial Narrow" panose="020B0606020202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w"/>
                <a:defRPr kumimoji="1" sz="2000">
                  <a:solidFill>
                    <a:schemeClr val="tx1"/>
                  </a:solidFill>
                  <a:latin typeface="Arial Narrow" panose="020B0606020202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SzPct val="115000"/>
                <a:buBlip>
                  <a:blip r:embed="rId6"/>
                </a:buBlip>
                <a:defRPr kumimoji="1" sz="2000">
                  <a:solidFill>
                    <a:schemeClr val="tx1"/>
                  </a:solidFill>
                  <a:latin typeface="Arial Narrow" panose="020B0606020202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15000"/>
                <a:buBlip>
                  <a:blip r:embed="rId6"/>
                </a:buBlip>
                <a:defRPr kumimoji="1" sz="2000">
                  <a:solidFill>
                    <a:schemeClr val="tx1"/>
                  </a:solidFill>
                  <a:latin typeface="Arial Narrow" panose="020B0606020202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15000"/>
                <a:buBlip>
                  <a:blip r:embed="rId6"/>
                </a:buBlip>
                <a:defRPr kumimoji="1" sz="2000">
                  <a:solidFill>
                    <a:schemeClr val="tx1"/>
                  </a:solidFill>
                  <a:latin typeface="Arial Narrow" panose="020B0606020202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15000"/>
                <a:buBlip>
                  <a:blip r:embed="rId6"/>
                </a:buBlip>
                <a:defRPr kumimoji="1" sz="2000">
                  <a:solidFill>
                    <a:schemeClr val="tx1"/>
                  </a:solidFill>
                  <a:latin typeface="Arial Narrow" panose="020B0606020202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15000"/>
                <a:buBlip>
                  <a:blip r:embed="rId6"/>
                </a:buBlip>
                <a:defRPr kumimoji="1" sz="2000">
                  <a:solidFill>
                    <a:schemeClr val="tx1"/>
                  </a:solidFill>
                  <a:latin typeface="Arial Narrow" panose="020B060602020203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zh-TW" altLang="en-US" sz="2520">
                <a:latin typeface="Arial" panose="020B0604020202020204" pitchFamily="34" charset="0"/>
              </a:endParaRPr>
            </a:p>
          </p:txBody>
        </p:sp>
        <p:sp>
          <p:nvSpPr>
            <p:cNvPr id="44" name="文字方塊 43">
              <a:extLst>
                <a:ext uri="{FF2B5EF4-FFF2-40B4-BE49-F238E27FC236}">
                  <a16:creationId xmlns:a16="http://schemas.microsoft.com/office/drawing/2014/main" id="{1A90B2EB-80CF-447C-AEF7-491807749D1E}"/>
                </a:ext>
              </a:extLst>
            </p:cNvPr>
            <p:cNvSpPr txBox="1"/>
            <p:nvPr/>
          </p:nvSpPr>
          <p:spPr>
            <a:xfrm>
              <a:off x="4636328" y="2796933"/>
              <a:ext cx="4543604" cy="31246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TW" altLang="en-US" sz="224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米倉打石地景公園</a:t>
              </a:r>
              <a:r>
                <a:rPr lang="zh-TW" altLang="en-US" sz="224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及</a:t>
              </a:r>
              <a:r>
                <a:rPr lang="zh-TW" altLang="en-US" sz="224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周邊自行車道環境改善</a:t>
              </a:r>
              <a:r>
                <a:rPr lang="zh-TW" altLang="en-US" sz="224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工程</a:t>
              </a:r>
            </a:p>
          </p:txBody>
        </p:sp>
      </p:grpSp>
      <p:grpSp>
        <p:nvGrpSpPr>
          <p:cNvPr id="10249" name="群組 8"/>
          <p:cNvGrpSpPr>
            <a:grpSpLocks/>
          </p:cNvGrpSpPr>
          <p:nvPr/>
        </p:nvGrpSpPr>
        <p:grpSpPr bwMode="auto">
          <a:xfrm>
            <a:off x="8041006" y="5900738"/>
            <a:ext cx="4549458" cy="506730"/>
            <a:chOff x="5862236" y="4219083"/>
            <a:chExt cx="3249662" cy="362120"/>
          </a:xfrm>
          <a:solidFill>
            <a:srgbClr val="B7DEE8"/>
          </a:solidFill>
        </p:grpSpPr>
        <p:sp>
          <p:nvSpPr>
            <p:cNvPr id="10256" name="圓角矩形 48"/>
            <p:cNvSpPr>
              <a:spLocks noChangeArrowheads="1"/>
            </p:cNvSpPr>
            <p:nvPr/>
          </p:nvSpPr>
          <p:spPr bwMode="auto">
            <a:xfrm>
              <a:off x="5862236" y="4219500"/>
              <a:ext cx="3174873" cy="361703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Ü"/>
                <a:defRPr kumimoji="1" sz="3200">
                  <a:solidFill>
                    <a:schemeClr val="tx1"/>
                  </a:solidFill>
                  <a:latin typeface="Arial Narrow" panose="020B0606020202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SzPct val="130000"/>
                <a:buBlip>
                  <a:blip r:embed="rId6"/>
                </a:buBlip>
                <a:defRPr kumimoji="1" sz="2800">
                  <a:solidFill>
                    <a:schemeClr val="tx1"/>
                  </a:solidFill>
                  <a:latin typeface="Arial Narrow" panose="020B0606020202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Arial Narrow" panose="020B0606020202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w"/>
                <a:defRPr kumimoji="1" sz="2000">
                  <a:solidFill>
                    <a:schemeClr val="tx1"/>
                  </a:solidFill>
                  <a:latin typeface="Arial Narrow" panose="020B0606020202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SzPct val="115000"/>
                <a:buBlip>
                  <a:blip r:embed="rId6"/>
                </a:buBlip>
                <a:defRPr kumimoji="1" sz="2000">
                  <a:solidFill>
                    <a:schemeClr val="tx1"/>
                  </a:solidFill>
                  <a:latin typeface="Arial Narrow" panose="020B0606020202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15000"/>
                <a:buBlip>
                  <a:blip r:embed="rId6"/>
                </a:buBlip>
                <a:defRPr kumimoji="1" sz="2000">
                  <a:solidFill>
                    <a:schemeClr val="tx1"/>
                  </a:solidFill>
                  <a:latin typeface="Arial Narrow" panose="020B0606020202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15000"/>
                <a:buBlip>
                  <a:blip r:embed="rId6"/>
                </a:buBlip>
                <a:defRPr kumimoji="1" sz="2000">
                  <a:solidFill>
                    <a:schemeClr val="tx1"/>
                  </a:solidFill>
                  <a:latin typeface="Arial Narrow" panose="020B0606020202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15000"/>
                <a:buBlip>
                  <a:blip r:embed="rId6"/>
                </a:buBlip>
                <a:defRPr kumimoji="1" sz="2000">
                  <a:solidFill>
                    <a:schemeClr val="tx1"/>
                  </a:solidFill>
                  <a:latin typeface="Arial Narrow" panose="020B0606020202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15000"/>
                <a:buBlip>
                  <a:blip r:embed="rId6"/>
                </a:buBlip>
                <a:defRPr kumimoji="1" sz="2000">
                  <a:solidFill>
                    <a:schemeClr val="tx1"/>
                  </a:solidFill>
                  <a:latin typeface="Arial Narrow" panose="020B060602020203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zh-TW" altLang="en-US" sz="2520">
                <a:latin typeface="Arial" panose="020B0604020202020204" pitchFamily="34" charset="0"/>
              </a:endParaRPr>
            </a:p>
          </p:txBody>
        </p:sp>
        <p:sp>
          <p:nvSpPr>
            <p:cNvPr id="35" name="文字方塊 34">
              <a:extLst>
                <a:ext uri="{FF2B5EF4-FFF2-40B4-BE49-F238E27FC236}">
                  <a16:creationId xmlns:a16="http://schemas.microsoft.com/office/drawing/2014/main" id="{40EAF050-BAA2-4EFC-9087-3FAFAE22E6CE}"/>
                </a:ext>
              </a:extLst>
            </p:cNvPr>
            <p:cNvSpPr txBox="1"/>
            <p:nvPr/>
          </p:nvSpPr>
          <p:spPr>
            <a:xfrm>
              <a:off x="5862236" y="4219083"/>
              <a:ext cx="3249662" cy="312320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TW" altLang="en-US" sz="224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八里左岸</a:t>
              </a:r>
              <a:r>
                <a:rPr lang="zh-TW" altLang="en-US" sz="224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林蔭樹海漫步道</a:t>
              </a:r>
              <a:r>
                <a:rPr lang="zh-TW" altLang="en-US" sz="224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景觀工程</a:t>
              </a:r>
            </a:p>
          </p:txBody>
        </p:sp>
      </p:grpSp>
      <p:grpSp>
        <p:nvGrpSpPr>
          <p:cNvPr id="10250" name="群組 9"/>
          <p:cNvGrpSpPr>
            <a:grpSpLocks/>
          </p:cNvGrpSpPr>
          <p:nvPr/>
        </p:nvGrpSpPr>
        <p:grpSpPr bwMode="auto">
          <a:xfrm>
            <a:off x="7309804" y="8910006"/>
            <a:ext cx="5142865" cy="473392"/>
            <a:chOff x="5364087" y="5775921"/>
            <a:chExt cx="3673021" cy="338554"/>
          </a:xfrm>
        </p:grpSpPr>
        <p:sp>
          <p:nvSpPr>
            <p:cNvPr id="10254" name="圓角矩形 49"/>
            <p:cNvSpPr>
              <a:spLocks noChangeArrowheads="1"/>
            </p:cNvSpPr>
            <p:nvPr/>
          </p:nvSpPr>
          <p:spPr bwMode="auto">
            <a:xfrm>
              <a:off x="5364088" y="5805726"/>
              <a:ext cx="3673020" cy="308749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Ü"/>
                <a:defRPr kumimoji="1" sz="3200">
                  <a:solidFill>
                    <a:schemeClr val="tx1"/>
                  </a:solidFill>
                  <a:latin typeface="Arial Narrow" panose="020B0606020202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SzPct val="130000"/>
                <a:buBlip>
                  <a:blip r:embed="rId6"/>
                </a:buBlip>
                <a:defRPr kumimoji="1" sz="2800">
                  <a:solidFill>
                    <a:schemeClr val="tx1"/>
                  </a:solidFill>
                  <a:latin typeface="Arial Narrow" panose="020B0606020202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Arial Narrow" panose="020B0606020202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w"/>
                <a:defRPr kumimoji="1" sz="2000">
                  <a:solidFill>
                    <a:schemeClr val="tx1"/>
                  </a:solidFill>
                  <a:latin typeface="Arial Narrow" panose="020B0606020202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SzPct val="115000"/>
                <a:buBlip>
                  <a:blip r:embed="rId6"/>
                </a:buBlip>
                <a:defRPr kumimoji="1" sz="2000">
                  <a:solidFill>
                    <a:schemeClr val="tx1"/>
                  </a:solidFill>
                  <a:latin typeface="Arial Narrow" panose="020B0606020202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15000"/>
                <a:buBlip>
                  <a:blip r:embed="rId6"/>
                </a:buBlip>
                <a:defRPr kumimoji="1" sz="2000">
                  <a:solidFill>
                    <a:schemeClr val="tx1"/>
                  </a:solidFill>
                  <a:latin typeface="Arial Narrow" panose="020B0606020202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15000"/>
                <a:buBlip>
                  <a:blip r:embed="rId6"/>
                </a:buBlip>
                <a:defRPr kumimoji="1" sz="2000">
                  <a:solidFill>
                    <a:schemeClr val="tx1"/>
                  </a:solidFill>
                  <a:latin typeface="Arial Narrow" panose="020B0606020202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15000"/>
                <a:buBlip>
                  <a:blip r:embed="rId6"/>
                </a:buBlip>
                <a:defRPr kumimoji="1" sz="2000">
                  <a:solidFill>
                    <a:schemeClr val="tx1"/>
                  </a:solidFill>
                  <a:latin typeface="Arial Narrow" panose="020B0606020202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15000"/>
                <a:buBlip>
                  <a:blip r:embed="rId6"/>
                </a:buBlip>
                <a:defRPr kumimoji="1" sz="2000">
                  <a:solidFill>
                    <a:schemeClr val="tx1"/>
                  </a:solidFill>
                  <a:latin typeface="Arial Narrow" panose="020B060602020203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zh-TW" altLang="en-US" sz="2520">
                <a:latin typeface="Arial" panose="020B0604020202020204" pitchFamily="34" charset="0"/>
              </a:endParaRPr>
            </a:p>
          </p:txBody>
        </p:sp>
        <p:sp>
          <p:nvSpPr>
            <p:cNvPr id="45" name="文字方塊 44">
              <a:extLst>
                <a:ext uri="{FF2B5EF4-FFF2-40B4-BE49-F238E27FC236}">
                  <a16:creationId xmlns:a16="http://schemas.microsoft.com/office/drawing/2014/main" id="{82DD18C3-71A4-46C7-97E5-4ABFF93CB1F2}"/>
                </a:ext>
              </a:extLst>
            </p:cNvPr>
            <p:cNvSpPr txBox="1"/>
            <p:nvPr/>
          </p:nvSpPr>
          <p:spPr>
            <a:xfrm>
              <a:off x="5364087" y="5775921"/>
              <a:ext cx="3673021" cy="312558"/>
            </a:xfrm>
            <a:prstGeom prst="rect">
              <a:avLst/>
            </a:prstGeom>
            <a:solidFill>
              <a:srgbClr val="B7DEE8"/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TW" altLang="en-US" sz="224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八里左岸</a:t>
              </a:r>
              <a:r>
                <a:rPr lang="zh-TW" altLang="en-US" sz="224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海世界平台整體景觀再造</a:t>
              </a:r>
              <a:r>
                <a:rPr lang="zh-TW" altLang="en-US" sz="224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工程</a:t>
              </a:r>
            </a:p>
          </p:txBody>
        </p:sp>
      </p:grpSp>
      <p:cxnSp>
        <p:nvCxnSpPr>
          <p:cNvPr id="21" name="肘形接點 20">
            <a:extLst>
              <a:ext uri="{FF2B5EF4-FFF2-40B4-BE49-F238E27FC236}">
                <a16:creationId xmlns:a16="http://schemas.microsoft.com/office/drawing/2014/main" id="{AC5944FA-B4AC-44EF-A609-847824F31EA7}"/>
              </a:ext>
            </a:extLst>
          </p:cNvPr>
          <p:cNvCxnSpPr>
            <a:endCxn id="45" idx="1"/>
          </p:cNvCxnSpPr>
          <p:nvPr/>
        </p:nvCxnSpPr>
        <p:spPr bwMode="auto">
          <a:xfrm rot="16200000" flipH="1">
            <a:off x="2985930" y="4823936"/>
            <a:ext cx="5102860" cy="3544888"/>
          </a:xfrm>
          <a:prstGeom prst="bentConnector2">
            <a:avLst/>
          </a:prstGeom>
          <a:ln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6" name="肘形接點 35">
            <a:extLst>
              <a:ext uri="{FF2B5EF4-FFF2-40B4-BE49-F238E27FC236}">
                <a16:creationId xmlns:a16="http://schemas.microsoft.com/office/drawing/2014/main" id="{341098EB-AB4A-4AFD-B548-027247640632}"/>
              </a:ext>
            </a:extLst>
          </p:cNvPr>
          <p:cNvCxnSpPr>
            <a:endCxn id="35" idx="1"/>
          </p:cNvCxnSpPr>
          <p:nvPr/>
        </p:nvCxnSpPr>
        <p:spPr bwMode="auto">
          <a:xfrm>
            <a:off x="3578225" y="3360421"/>
            <a:ext cx="4462780" cy="2778125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" name="肘形接點 38">
            <a:extLst>
              <a:ext uri="{FF2B5EF4-FFF2-40B4-BE49-F238E27FC236}">
                <a16:creationId xmlns:a16="http://schemas.microsoft.com/office/drawing/2014/main" id="{DBBBAF53-140A-431E-BAF3-771FD2066669}"/>
              </a:ext>
            </a:extLst>
          </p:cNvPr>
          <p:cNvCxnSpPr>
            <a:endCxn id="44" idx="1"/>
          </p:cNvCxnSpPr>
          <p:nvPr/>
        </p:nvCxnSpPr>
        <p:spPr bwMode="auto">
          <a:xfrm flipV="1">
            <a:off x="3478213" y="2924810"/>
            <a:ext cx="2798127" cy="257810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/>
        </p:nvSpPr>
        <p:spPr>
          <a:xfrm>
            <a:off x="24398" y="46527"/>
            <a:ext cx="80521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dirty="0">
                <a:solidFill>
                  <a:schemeClr val="accent5">
                    <a:lumMod val="75000"/>
                  </a:schemeClr>
                </a:solidFill>
              </a:rPr>
              <a:t>淡水河五股蘆洲沿岸水環境整體改善計畫</a:t>
            </a:r>
            <a:r>
              <a:rPr lang="en-US" altLang="zh-TW" sz="2800" dirty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zh-TW" altLang="en-US" sz="2800" dirty="0">
                <a:solidFill>
                  <a:schemeClr val="accent5">
                    <a:lumMod val="75000"/>
                  </a:schemeClr>
                </a:solidFill>
              </a:rPr>
              <a:t>第二期</a:t>
            </a:r>
            <a:r>
              <a:rPr lang="en-US" altLang="zh-TW" sz="2800" dirty="0">
                <a:solidFill>
                  <a:schemeClr val="accent5">
                    <a:lumMod val="75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0865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矩形 439">
            <a:extLst>
              <a:ext uri="{FF2B5EF4-FFF2-40B4-BE49-F238E27FC236}">
                <a16:creationId xmlns:a16="http://schemas.microsoft.com/office/drawing/2014/main" id="{899FDD65-08A7-4ABD-877E-E4A05AFA999F}"/>
              </a:ext>
            </a:extLst>
          </p:cNvPr>
          <p:cNvSpPr/>
          <p:nvPr/>
        </p:nvSpPr>
        <p:spPr>
          <a:xfrm>
            <a:off x="136104" y="290455"/>
            <a:ext cx="12529391" cy="9118657"/>
          </a:xfrm>
          <a:prstGeom prst="rect">
            <a:avLst/>
          </a:prstGeom>
          <a:noFill/>
          <a:ln w="19050" cap="rnd"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ln w="57150">
                <a:noFill/>
              </a:ln>
            </a:endParaRPr>
          </a:p>
        </p:txBody>
      </p:sp>
      <p:sp>
        <p:nvSpPr>
          <p:cNvPr id="5" name="矩形 4"/>
          <p:cNvSpPr/>
          <p:nvPr/>
        </p:nvSpPr>
        <p:spPr>
          <a:xfrm>
            <a:off x="238624" y="2569873"/>
            <a:ext cx="7799210" cy="1220819"/>
          </a:xfrm>
          <a:prstGeom prst="rect">
            <a:avLst/>
          </a:prstGeom>
        </p:spPr>
        <p:txBody>
          <a:bodyPr wrap="square" lIns="91413" tIns="45706" rIns="91413" bIns="45706">
            <a:spAutoFit/>
          </a:bodyPr>
          <a:lstStyle/>
          <a:p>
            <a:pPr>
              <a:lnSpc>
                <a:spcPts val="2249"/>
              </a:lnSpc>
              <a:defRPr/>
            </a:pPr>
            <a:r>
              <a:rPr lang="zh-TW" altLang="en-US" sz="1800" b="1" kern="0" dirty="0" smtClean="0">
                <a:solidFill>
                  <a:srgbClr val="E5007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減法美學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將</a:t>
            </a:r>
            <a:r>
              <a:rPr lang="zh-TW" altLang="en-US" sz="1800" kern="0" dirty="0">
                <a:solidFill>
                  <a:srgbClr val="E5007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閒置設施拆除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轉變為開闊的大面積草坪，恢復河濱水岸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自然綠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地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樣貌。</a:t>
            </a:r>
            <a:endPara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ts val="2249"/>
              </a:lnSpc>
              <a:defRPr/>
            </a:pPr>
            <a:r>
              <a:rPr lang="zh-TW" altLang="en-US" sz="1800" b="1" kern="0" dirty="0">
                <a:solidFill>
                  <a:srgbClr val="E5007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因地制宜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1800" kern="0" dirty="0">
                <a:solidFill>
                  <a:srgbClr val="E5007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以樹為本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，解放不透水的停車空間、整併零碎的節點，</a:t>
            </a:r>
            <a:r>
              <a:rPr lang="zh-TW" altLang="en-US" sz="1800" kern="0" dirty="0">
                <a:solidFill>
                  <a:srgbClr val="E5007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創造</a:t>
            </a:r>
            <a:r>
              <a:rPr lang="zh-TW" altLang="en-US" sz="1800" kern="0" dirty="0" smtClean="0">
                <a:solidFill>
                  <a:srgbClr val="E5007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舒適     </a:t>
            </a:r>
            <a:endParaRPr lang="en-US" altLang="zh-TW" sz="1800" kern="0" dirty="0" smtClean="0">
              <a:solidFill>
                <a:srgbClr val="E5007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ts val="2249"/>
              </a:lnSpc>
              <a:defRPr/>
            </a:pPr>
            <a:r>
              <a:rPr lang="zh-TW" altLang="en-US" sz="1800" kern="0" dirty="0" smtClean="0">
                <a:solidFill>
                  <a:srgbClr val="E5007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的</a:t>
            </a:r>
            <a:r>
              <a:rPr lang="zh-TW" altLang="en-US" sz="1800" kern="0" dirty="0">
                <a:solidFill>
                  <a:srgbClr val="E5007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林下休憩空間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  <p:sp>
        <p:nvSpPr>
          <p:cNvPr id="6" name="文本框 37">
            <a:extLst>
              <a:ext uri="{FF2B5EF4-FFF2-40B4-BE49-F238E27FC236}">
                <a16:creationId xmlns:a16="http://schemas.microsoft.com/office/drawing/2014/main" id="{5C51C4ED-E1C0-4B0A-A50C-F8C42A5E59DF}"/>
              </a:ext>
            </a:extLst>
          </p:cNvPr>
          <p:cNvSpPr txBox="1"/>
          <p:nvPr/>
        </p:nvSpPr>
        <p:spPr>
          <a:xfrm>
            <a:off x="299856" y="771610"/>
            <a:ext cx="9872695" cy="665694"/>
          </a:xfrm>
          <a:prstGeom prst="rect">
            <a:avLst/>
          </a:prstGeom>
          <a:noFill/>
        </p:spPr>
        <p:txBody>
          <a:bodyPr wrap="square" lIns="34417" tIns="17208" rIns="34417" bIns="17208" rtlCol="0">
            <a:spAutoFit/>
          </a:bodyPr>
          <a:lstStyle/>
          <a:p>
            <a:pPr lvl="0"/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八里左岸海世界平台整體景觀再造工程</a:t>
            </a:r>
          </a:p>
          <a:p>
            <a:endParaRPr lang="en-US" altLang="zh-TW" sz="17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0" name="Picture 2" descr="\\eda\EDA-Projects\201208一區110年度高灘地\06-8海世界\03規劃階段\01作業圖檔\平面圖\00底圖-A3-s600042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3" b="11980"/>
          <a:stretch/>
        </p:blipFill>
        <p:spPr bwMode="auto">
          <a:xfrm>
            <a:off x="8134839" y="3551160"/>
            <a:ext cx="4325126" cy="5967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" descr="\\eda\EDA-Projects\201208一區110年度高灘地\06-8海世界\03規劃階段\01作業圖檔\模擬圖\燈具替換模擬圖草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34603" y="3541029"/>
            <a:ext cx="4603231" cy="2589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語音泡泡: 圓角矩形 39">
            <a:extLst>
              <a:ext uri="{FF2B5EF4-FFF2-40B4-BE49-F238E27FC236}">
                <a16:creationId xmlns:a16="http://schemas.microsoft.com/office/drawing/2014/main" id="{4A04B990-7AF8-4CD6-A865-6E1B94B7646C}"/>
              </a:ext>
            </a:extLst>
          </p:cNvPr>
          <p:cNvSpPr/>
          <p:nvPr/>
        </p:nvSpPr>
        <p:spPr>
          <a:xfrm>
            <a:off x="8134839" y="7662253"/>
            <a:ext cx="1246955" cy="636510"/>
          </a:xfrm>
          <a:prstGeom prst="wedgeRoundRectCallout">
            <a:avLst>
              <a:gd name="adj1" fmla="val 184062"/>
              <a:gd name="adj2" fmla="val 54254"/>
              <a:gd name="adj3" fmla="val 16667"/>
            </a:avLst>
          </a:prstGeom>
          <a:solidFill>
            <a:schemeClr val="bg1"/>
          </a:solidFill>
          <a:ln w="6350">
            <a:solidFill>
              <a:srgbClr val="E5007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990" tIns="35990" rIns="35990" bIns="35990" rtlCol="0" anchor="ctr"/>
          <a:lstStyle/>
          <a:p>
            <a:pPr algn="ctr">
              <a:spcBef>
                <a:spcPts val="600"/>
              </a:spcBef>
              <a:tabLst>
                <a:tab pos="2636388" algn="ctr"/>
                <a:tab pos="5272777" algn="r"/>
              </a:tabLst>
            </a:pPr>
            <a:r>
              <a:rPr lang="zh-TW" altLang="en-US" sz="2000" dirty="0">
                <a:solidFill>
                  <a:srgbClr val="E3007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因地制宜</a:t>
            </a:r>
            <a:endParaRPr lang="en-US" altLang="zh-TW" sz="2000" dirty="0">
              <a:solidFill>
                <a:srgbClr val="E3007A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spcBef>
                <a:spcPts val="600"/>
              </a:spcBef>
              <a:tabLst>
                <a:tab pos="2636388" algn="ctr"/>
                <a:tab pos="5272777" algn="r"/>
              </a:tabLst>
            </a:pPr>
            <a:r>
              <a:rPr lang="en-US" altLang="zh-TW" sz="1000" dirty="0">
                <a:solidFill>
                  <a:srgbClr val="E3007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Local Adaptation</a:t>
            </a:r>
            <a:endParaRPr lang="zh-TW" altLang="en-US" sz="1000" dirty="0">
              <a:solidFill>
                <a:srgbClr val="E3007A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4" name="語音泡泡: 圓角矩形 39">
            <a:extLst>
              <a:ext uri="{FF2B5EF4-FFF2-40B4-BE49-F238E27FC236}">
                <a16:creationId xmlns:a16="http://schemas.microsoft.com/office/drawing/2014/main" id="{4A04B990-7AF8-4CD6-A865-6E1B94B7646C}"/>
              </a:ext>
            </a:extLst>
          </p:cNvPr>
          <p:cNvSpPr/>
          <p:nvPr/>
        </p:nvSpPr>
        <p:spPr>
          <a:xfrm>
            <a:off x="8796005" y="4229369"/>
            <a:ext cx="1171577" cy="648072"/>
          </a:xfrm>
          <a:prstGeom prst="wedgeRoundRectCallout">
            <a:avLst>
              <a:gd name="adj1" fmla="val 81890"/>
              <a:gd name="adj2" fmla="val 141293"/>
              <a:gd name="adj3" fmla="val 16667"/>
            </a:avLst>
          </a:prstGeom>
          <a:solidFill>
            <a:schemeClr val="bg1"/>
          </a:solidFill>
          <a:ln w="6350">
            <a:solidFill>
              <a:srgbClr val="E5007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990" tIns="35990" rIns="35990" bIns="35990" rtlCol="0" anchor="ctr"/>
          <a:lstStyle/>
          <a:p>
            <a:pPr algn="ctr">
              <a:spcBef>
                <a:spcPts val="600"/>
              </a:spcBef>
              <a:tabLst>
                <a:tab pos="2636388" algn="ctr"/>
                <a:tab pos="5272777" algn="r"/>
              </a:tabLst>
            </a:pPr>
            <a:r>
              <a:rPr lang="zh-TW" altLang="en-US" sz="2000" dirty="0">
                <a:solidFill>
                  <a:srgbClr val="E3007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減法設計</a:t>
            </a:r>
            <a:endParaRPr lang="en-US" altLang="zh-TW" sz="2000" dirty="0">
              <a:solidFill>
                <a:srgbClr val="E3007A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spcBef>
                <a:spcPts val="600"/>
              </a:spcBef>
              <a:tabLst>
                <a:tab pos="2636388" algn="ctr"/>
                <a:tab pos="5272777" algn="r"/>
              </a:tabLst>
            </a:pPr>
            <a:r>
              <a:rPr lang="en-US" altLang="zh-TW" sz="900" dirty="0">
                <a:solidFill>
                  <a:srgbClr val="E3007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Subtractive Design</a:t>
            </a:r>
            <a:endParaRPr lang="zh-TW" altLang="en-US" sz="900" dirty="0">
              <a:solidFill>
                <a:srgbClr val="E3007A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5" name="手繪多邊形 34"/>
          <p:cNvSpPr/>
          <p:nvPr/>
        </p:nvSpPr>
        <p:spPr>
          <a:xfrm>
            <a:off x="10123715" y="5008154"/>
            <a:ext cx="856379" cy="1380911"/>
          </a:xfrm>
          <a:custGeom>
            <a:avLst/>
            <a:gdLst>
              <a:gd name="connsiteX0" fmla="*/ 0 w 659027"/>
              <a:gd name="connsiteY0" fmla="*/ 49427 h 1062681"/>
              <a:gd name="connsiteX1" fmla="*/ 214184 w 659027"/>
              <a:gd name="connsiteY1" fmla="*/ 0 h 1062681"/>
              <a:gd name="connsiteX2" fmla="*/ 477795 w 659027"/>
              <a:gd name="connsiteY2" fmla="*/ 436606 h 1062681"/>
              <a:gd name="connsiteX3" fmla="*/ 659027 w 659027"/>
              <a:gd name="connsiteY3" fmla="*/ 1005016 h 1062681"/>
              <a:gd name="connsiteX4" fmla="*/ 551935 w 659027"/>
              <a:gd name="connsiteY4" fmla="*/ 1062681 h 1062681"/>
              <a:gd name="connsiteX5" fmla="*/ 378941 w 659027"/>
              <a:gd name="connsiteY5" fmla="*/ 832022 h 1062681"/>
              <a:gd name="connsiteX6" fmla="*/ 255373 w 659027"/>
              <a:gd name="connsiteY6" fmla="*/ 576649 h 1062681"/>
              <a:gd name="connsiteX7" fmla="*/ 82378 w 659027"/>
              <a:gd name="connsiteY7" fmla="*/ 313038 h 1062681"/>
              <a:gd name="connsiteX8" fmla="*/ 41189 w 659027"/>
              <a:gd name="connsiteY8" fmla="*/ 131806 h 1062681"/>
              <a:gd name="connsiteX0" fmla="*/ 0 w 659027"/>
              <a:gd name="connsiteY0" fmla="*/ 49427 h 1062681"/>
              <a:gd name="connsiteX1" fmla="*/ 214184 w 659027"/>
              <a:gd name="connsiteY1" fmla="*/ 0 h 1062681"/>
              <a:gd name="connsiteX2" fmla="*/ 477795 w 659027"/>
              <a:gd name="connsiteY2" fmla="*/ 436606 h 1062681"/>
              <a:gd name="connsiteX3" fmla="*/ 659027 w 659027"/>
              <a:gd name="connsiteY3" fmla="*/ 1005016 h 1062681"/>
              <a:gd name="connsiteX4" fmla="*/ 551935 w 659027"/>
              <a:gd name="connsiteY4" fmla="*/ 1062681 h 1062681"/>
              <a:gd name="connsiteX5" fmla="*/ 378941 w 659027"/>
              <a:gd name="connsiteY5" fmla="*/ 832022 h 1062681"/>
              <a:gd name="connsiteX6" fmla="*/ 255373 w 659027"/>
              <a:gd name="connsiteY6" fmla="*/ 576649 h 1062681"/>
              <a:gd name="connsiteX7" fmla="*/ 82378 w 659027"/>
              <a:gd name="connsiteY7" fmla="*/ 313038 h 1062681"/>
              <a:gd name="connsiteX8" fmla="*/ 41189 w 659027"/>
              <a:gd name="connsiteY8" fmla="*/ 131806 h 1062681"/>
              <a:gd name="connsiteX9" fmla="*/ 0 w 659027"/>
              <a:gd name="connsiteY9" fmla="*/ 49427 h 1062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9027" h="1062681">
                <a:moveTo>
                  <a:pt x="0" y="49427"/>
                </a:moveTo>
                <a:lnTo>
                  <a:pt x="214184" y="0"/>
                </a:lnTo>
                <a:lnTo>
                  <a:pt x="477795" y="436606"/>
                </a:lnTo>
                <a:lnTo>
                  <a:pt x="659027" y="1005016"/>
                </a:lnTo>
                <a:lnTo>
                  <a:pt x="551935" y="1062681"/>
                </a:lnTo>
                <a:lnTo>
                  <a:pt x="378941" y="832022"/>
                </a:lnTo>
                <a:lnTo>
                  <a:pt x="255373" y="576649"/>
                </a:lnTo>
                <a:lnTo>
                  <a:pt x="82378" y="313038"/>
                </a:lnTo>
                <a:lnTo>
                  <a:pt x="41189" y="131806"/>
                </a:lnTo>
                <a:lnTo>
                  <a:pt x="0" y="49427"/>
                </a:lnTo>
                <a:close/>
              </a:path>
            </a:pathLst>
          </a:custGeom>
          <a:solidFill>
            <a:srgbClr val="C6767E">
              <a:alpha val="47059"/>
            </a:srgbClr>
          </a:solidFill>
          <a:ln w="127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6" rIns="91413" bIns="45706" rtlCol="0" anchor="ctr"/>
          <a:lstStyle/>
          <a:p>
            <a:pPr algn="ctr"/>
            <a:endParaRPr lang="zh-TW" altLang="en-US"/>
          </a:p>
        </p:txBody>
      </p:sp>
      <p:pic>
        <p:nvPicPr>
          <p:cNvPr id="37" name="Picture 2" descr="\\eda\EDA-Projects\201208一區110年度高灘地\06-8海世界\03規劃階段\01作業圖檔\模擬圖\海世界林蔭體健區 22-04-25(現況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03" y="6714083"/>
            <a:ext cx="2978468" cy="167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\\eda\EDA-Projects\201208一區110年度高灘地\06-8海世界\03規劃階段\01作業圖檔\模擬圖\海世界林蔭體健區 22-04-2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79542" y="6685849"/>
            <a:ext cx="4603231" cy="2589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向下箭號 38"/>
          <p:cNvSpPr/>
          <p:nvPr/>
        </p:nvSpPr>
        <p:spPr>
          <a:xfrm rot="16200000">
            <a:off x="3168468" y="7420826"/>
            <a:ext cx="360040" cy="466243"/>
          </a:xfrm>
          <a:prstGeom prst="downArrow">
            <a:avLst/>
          </a:prstGeom>
          <a:solidFill>
            <a:srgbClr val="FF0066"/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grpSp>
        <p:nvGrpSpPr>
          <p:cNvPr id="8" name="群組 7">
            <a:extLst>
              <a:ext uri="{FF2B5EF4-FFF2-40B4-BE49-F238E27FC236}">
                <a16:creationId xmlns:a16="http://schemas.microsoft.com/office/drawing/2014/main" id="{D20C2CDC-1846-40A9-A574-87D0FBF6F8E2}"/>
              </a:ext>
            </a:extLst>
          </p:cNvPr>
          <p:cNvGrpSpPr/>
          <p:nvPr/>
        </p:nvGrpSpPr>
        <p:grpSpPr>
          <a:xfrm>
            <a:off x="641253" y="1158722"/>
            <a:ext cx="4458002" cy="1382439"/>
            <a:chOff x="1599218" y="4077072"/>
            <a:chExt cx="3627113" cy="1124778"/>
          </a:xfrm>
        </p:grpSpPr>
        <p:grpSp>
          <p:nvGrpSpPr>
            <p:cNvPr id="9" name="群組 8">
              <a:extLst>
                <a:ext uri="{FF2B5EF4-FFF2-40B4-BE49-F238E27FC236}">
                  <a16:creationId xmlns:a16="http://schemas.microsoft.com/office/drawing/2014/main" id="{DBAC4715-C5C0-4165-93E2-46CBBE211CC9}"/>
                </a:ext>
              </a:extLst>
            </p:cNvPr>
            <p:cNvGrpSpPr/>
            <p:nvPr/>
          </p:nvGrpSpPr>
          <p:grpSpPr>
            <a:xfrm>
              <a:off x="2800360" y="4077072"/>
              <a:ext cx="1194209" cy="1114482"/>
              <a:chOff x="2604821" y="4479793"/>
              <a:chExt cx="1781677" cy="1662728"/>
            </a:xfrm>
          </p:grpSpPr>
          <p:sp>
            <p:nvSpPr>
              <p:cNvPr id="25" name="橢圓 24">
                <a:extLst>
                  <a:ext uri="{FF2B5EF4-FFF2-40B4-BE49-F238E27FC236}">
                    <a16:creationId xmlns:a16="http://schemas.microsoft.com/office/drawing/2014/main" id="{4455DE89-2252-4125-A6CB-F56C8A978D60}"/>
                  </a:ext>
                </a:extLst>
              </p:cNvPr>
              <p:cNvSpPr/>
              <p:nvPr/>
            </p:nvSpPr>
            <p:spPr>
              <a:xfrm>
                <a:off x="2957645" y="4479793"/>
                <a:ext cx="306502" cy="306502"/>
              </a:xfrm>
              <a:prstGeom prst="ellipse">
                <a:avLst/>
              </a:prstGeom>
              <a:solidFill>
                <a:schemeClr val="accent5">
                  <a:lumMod val="75000"/>
                  <a:alpha val="40000"/>
                </a:schemeClr>
              </a:solidFill>
              <a:ln w="38100" cmpd="dbl">
                <a:noFill/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3615" tIns="103615" rIns="103615" bIns="103615" rtlCol="0" anchor="ctr"/>
              <a:lstStyle/>
              <a:p>
                <a:pPr algn="ctr"/>
                <a:endParaRPr lang="en-US" altLang="zh-TW" sz="1600" dirty="0">
                  <a:solidFill>
                    <a:srgbClr val="E5007F"/>
                  </a:solidFill>
                  <a:latin typeface="ZapfHumnst BT" pitchFamily="34" charset="0"/>
                  <a:ea typeface="華康中黑體" pitchFamily="49" charset="-120"/>
                </a:endParaRPr>
              </a:p>
            </p:txBody>
          </p:sp>
          <p:sp>
            <p:nvSpPr>
              <p:cNvPr id="26" name="橢圓 25">
                <a:extLst>
                  <a:ext uri="{FF2B5EF4-FFF2-40B4-BE49-F238E27FC236}">
                    <a16:creationId xmlns:a16="http://schemas.microsoft.com/office/drawing/2014/main" id="{1A30844D-CD46-45CA-9C2F-6A18143571D9}"/>
                  </a:ext>
                </a:extLst>
              </p:cNvPr>
              <p:cNvSpPr/>
              <p:nvPr/>
            </p:nvSpPr>
            <p:spPr>
              <a:xfrm>
                <a:off x="2954303" y="4710326"/>
                <a:ext cx="1432195" cy="1432195"/>
              </a:xfrm>
              <a:prstGeom prst="ellipse">
                <a:avLst/>
              </a:prstGeom>
              <a:solidFill>
                <a:schemeClr val="accent5">
                  <a:lumMod val="75000"/>
                  <a:alpha val="40000"/>
                </a:schemeClr>
              </a:solidFill>
              <a:ln w="38100" cmpd="dbl">
                <a:noFill/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3615" tIns="103615" rIns="103615" bIns="103615" rtlCol="0" anchor="ctr"/>
              <a:lstStyle/>
              <a:p>
                <a:pPr algn="ctr"/>
                <a:endParaRPr lang="en-US" altLang="zh-TW" sz="1600" dirty="0">
                  <a:solidFill>
                    <a:srgbClr val="E5007F"/>
                  </a:solidFill>
                  <a:latin typeface="ZapfHumnst BT" pitchFamily="34" charset="0"/>
                  <a:ea typeface="華康中黑體" pitchFamily="49" charset="-120"/>
                </a:endParaRPr>
              </a:p>
            </p:txBody>
          </p:sp>
          <p:grpSp>
            <p:nvGrpSpPr>
              <p:cNvPr id="27" name="群組 26">
                <a:extLst>
                  <a:ext uri="{FF2B5EF4-FFF2-40B4-BE49-F238E27FC236}">
                    <a16:creationId xmlns:a16="http://schemas.microsoft.com/office/drawing/2014/main" id="{A4F358AD-A535-4B34-A8D7-F9A74D43A5E1}"/>
                  </a:ext>
                </a:extLst>
              </p:cNvPr>
              <p:cNvGrpSpPr/>
              <p:nvPr/>
            </p:nvGrpSpPr>
            <p:grpSpPr>
              <a:xfrm>
                <a:off x="2604821" y="4517209"/>
                <a:ext cx="1635277" cy="1500345"/>
                <a:chOff x="715364" y="2119601"/>
                <a:chExt cx="1657373" cy="1520619"/>
              </a:xfrm>
            </p:grpSpPr>
            <p:sp>
              <p:nvSpPr>
                <p:cNvPr id="28" name="橢圓 27">
                  <a:extLst>
                    <a:ext uri="{FF2B5EF4-FFF2-40B4-BE49-F238E27FC236}">
                      <a16:creationId xmlns:a16="http://schemas.microsoft.com/office/drawing/2014/main" id="{6CE6D05B-C364-48F9-B9DC-5C88D114F269}"/>
                    </a:ext>
                  </a:extLst>
                </p:cNvPr>
                <p:cNvSpPr/>
                <p:nvPr/>
              </p:nvSpPr>
              <p:spPr>
                <a:xfrm>
                  <a:off x="872091" y="2139573"/>
                  <a:ext cx="1500646" cy="1500647"/>
                </a:xfrm>
                <a:prstGeom prst="ellipse">
                  <a:avLst/>
                </a:prstGeom>
                <a:solidFill>
                  <a:schemeClr val="bg1"/>
                </a:solidFill>
                <a:ln w="31750">
                  <a:solidFill>
                    <a:schemeClr val="accent5">
                      <a:lumMod val="75000"/>
                    </a:schemeClr>
                  </a:solidFill>
                  <a:prstDash val="sysDash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36000" tIns="36000" rIns="36000" bIns="36000" rtlCol="0" anchor="ctr" anchorCtr="1"/>
                <a:lstStyle/>
                <a:p>
                  <a:pPr algn="ctr"/>
                  <a:r>
                    <a:rPr lang="zh-TW" altLang="en-US" sz="1400" dirty="0">
                      <a:solidFill>
                        <a:schemeClr val="tx1"/>
                      </a:solidFill>
                      <a:latin typeface="ZapfHumnst BT" pitchFamily="34" charset="0"/>
                      <a:ea typeface="華康中黑體" pitchFamily="49" charset="-120"/>
                    </a:rPr>
                    <a:t>林下空間的最適運用</a:t>
                  </a:r>
                  <a:endParaRPr lang="en-US" altLang="zh-TW" sz="1400" dirty="0">
                    <a:solidFill>
                      <a:schemeClr val="tx1"/>
                    </a:solidFill>
                    <a:latin typeface="ZapfHumnst BT" pitchFamily="34" charset="0"/>
                    <a:ea typeface="華康中黑體" pitchFamily="49" charset="-120"/>
                  </a:endParaRPr>
                </a:p>
              </p:txBody>
            </p:sp>
            <p:sp>
              <p:nvSpPr>
                <p:cNvPr id="29" name="橢圓 28">
                  <a:extLst>
                    <a:ext uri="{FF2B5EF4-FFF2-40B4-BE49-F238E27FC236}">
                      <a16:creationId xmlns:a16="http://schemas.microsoft.com/office/drawing/2014/main" id="{BA39E626-F409-4024-9077-C3FE10BAF256}"/>
                    </a:ext>
                  </a:extLst>
                </p:cNvPr>
                <p:cNvSpPr/>
                <p:nvPr/>
              </p:nvSpPr>
              <p:spPr>
                <a:xfrm>
                  <a:off x="715364" y="2119601"/>
                  <a:ext cx="470697" cy="470697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  <a:ln w="25400">
                  <a:solidFill>
                    <a:schemeClr val="bg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2000" dirty="0">
                      <a:solidFill>
                        <a:schemeClr val="bg1"/>
                      </a:solidFill>
                      <a:latin typeface="+mj-lt"/>
                      <a:ea typeface="華康超黑體" panose="02010609010101010101"/>
                    </a:rPr>
                    <a:t>2</a:t>
                  </a:r>
                  <a:endParaRPr lang="en-US" sz="2000" dirty="0">
                    <a:solidFill>
                      <a:schemeClr val="bg1"/>
                    </a:solidFill>
                    <a:latin typeface="+mj-lt"/>
                    <a:ea typeface="華康超黑體" panose="02010609010101010101"/>
                  </a:endParaRPr>
                </a:p>
              </p:txBody>
            </p:sp>
          </p:grpSp>
        </p:grpSp>
        <p:grpSp>
          <p:nvGrpSpPr>
            <p:cNvPr id="10" name="群組 9">
              <a:extLst>
                <a:ext uri="{FF2B5EF4-FFF2-40B4-BE49-F238E27FC236}">
                  <a16:creationId xmlns:a16="http://schemas.microsoft.com/office/drawing/2014/main" id="{A03476D9-E640-4A05-BA69-B253424365CF}"/>
                </a:ext>
              </a:extLst>
            </p:cNvPr>
            <p:cNvGrpSpPr/>
            <p:nvPr/>
          </p:nvGrpSpPr>
          <p:grpSpPr>
            <a:xfrm>
              <a:off x="1599218" y="4115359"/>
              <a:ext cx="1123488" cy="1086491"/>
              <a:chOff x="4476563" y="4034228"/>
              <a:chExt cx="1675351" cy="1620185"/>
            </a:xfrm>
          </p:grpSpPr>
          <p:sp>
            <p:nvSpPr>
              <p:cNvPr id="19" name="橢圓 18">
                <a:extLst>
                  <a:ext uri="{FF2B5EF4-FFF2-40B4-BE49-F238E27FC236}">
                    <a16:creationId xmlns:a16="http://schemas.microsoft.com/office/drawing/2014/main" id="{F35B7E12-FB01-45D9-AF1A-58B91233885C}"/>
                  </a:ext>
                </a:extLst>
              </p:cNvPr>
              <p:cNvSpPr/>
              <p:nvPr/>
            </p:nvSpPr>
            <p:spPr>
              <a:xfrm>
                <a:off x="4476563" y="4448809"/>
                <a:ext cx="372306" cy="372306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  <a:alpha val="40000"/>
                </a:schemeClr>
              </a:solidFill>
              <a:ln w="38100" cmpd="dbl">
                <a:noFill/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3615" tIns="103615" rIns="103615" bIns="103615" rtlCol="0" anchor="ctr"/>
              <a:lstStyle/>
              <a:p>
                <a:pPr algn="ctr"/>
                <a:endParaRPr lang="en-US" altLang="zh-TW" sz="1600" dirty="0">
                  <a:solidFill>
                    <a:srgbClr val="E5007F"/>
                  </a:solidFill>
                  <a:latin typeface="ZapfHumnst BT" pitchFamily="34" charset="0"/>
                  <a:ea typeface="華康中黑體" pitchFamily="49" charset="-120"/>
                </a:endParaRPr>
              </a:p>
            </p:txBody>
          </p:sp>
          <p:sp>
            <p:nvSpPr>
              <p:cNvPr id="20" name="橢圓 19">
                <a:extLst>
                  <a:ext uri="{FF2B5EF4-FFF2-40B4-BE49-F238E27FC236}">
                    <a16:creationId xmlns:a16="http://schemas.microsoft.com/office/drawing/2014/main" id="{AF4E0F09-DAAD-4FB8-BB66-50E1251861F8}"/>
                  </a:ext>
                </a:extLst>
              </p:cNvPr>
              <p:cNvSpPr/>
              <p:nvPr/>
            </p:nvSpPr>
            <p:spPr>
              <a:xfrm>
                <a:off x="5914469" y="4266439"/>
                <a:ext cx="237445" cy="237446"/>
              </a:xfrm>
              <a:prstGeom prst="ellipse">
                <a:avLst/>
              </a:prstGeom>
              <a:noFill/>
              <a:ln w="38100" cmpd="sng">
                <a:solidFill>
                  <a:schemeClr val="accent5">
                    <a:lumMod val="60000"/>
                    <a:lumOff val="40000"/>
                    <a:alpha val="30000"/>
                  </a:schemeClr>
                </a:solidFill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3615" tIns="103615" rIns="103615" bIns="103615" rtlCol="0" anchor="ctr"/>
              <a:lstStyle/>
              <a:p>
                <a:pPr algn="ctr"/>
                <a:endParaRPr lang="en-US" altLang="zh-TW" sz="1600" dirty="0">
                  <a:solidFill>
                    <a:srgbClr val="E5007F"/>
                  </a:solidFill>
                  <a:latin typeface="ZapfHumnst BT" pitchFamily="34" charset="0"/>
                  <a:ea typeface="華康中黑體" pitchFamily="49" charset="-120"/>
                </a:endParaRPr>
              </a:p>
            </p:txBody>
          </p:sp>
          <p:sp>
            <p:nvSpPr>
              <p:cNvPr id="21" name="橢圓 20">
                <a:extLst>
                  <a:ext uri="{FF2B5EF4-FFF2-40B4-BE49-F238E27FC236}">
                    <a16:creationId xmlns:a16="http://schemas.microsoft.com/office/drawing/2014/main" id="{DC9D228A-5E77-4146-99F2-979E9C84C097}"/>
                  </a:ext>
                </a:extLst>
              </p:cNvPr>
              <p:cNvSpPr/>
              <p:nvPr/>
            </p:nvSpPr>
            <p:spPr>
              <a:xfrm>
                <a:off x="4531514" y="4222218"/>
                <a:ext cx="1432195" cy="1432195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  <a:alpha val="40000"/>
                </a:schemeClr>
              </a:solidFill>
              <a:ln w="38100" cmpd="dbl">
                <a:noFill/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3615" tIns="103615" rIns="103615" bIns="103615" rtlCol="0" anchor="ctr"/>
              <a:lstStyle/>
              <a:p>
                <a:pPr algn="ctr"/>
                <a:endParaRPr lang="en-US" altLang="zh-TW" sz="1600" dirty="0">
                  <a:solidFill>
                    <a:srgbClr val="E5007F"/>
                  </a:solidFill>
                  <a:latin typeface="ZapfHumnst BT" pitchFamily="34" charset="0"/>
                  <a:ea typeface="華康中黑體" pitchFamily="49" charset="-120"/>
                </a:endParaRPr>
              </a:p>
            </p:txBody>
          </p:sp>
          <p:grpSp>
            <p:nvGrpSpPr>
              <p:cNvPr id="22" name="群組 21">
                <a:extLst>
                  <a:ext uri="{FF2B5EF4-FFF2-40B4-BE49-F238E27FC236}">
                    <a16:creationId xmlns:a16="http://schemas.microsoft.com/office/drawing/2014/main" id="{6603A3E7-980B-42F2-AE43-94B1119FF16A}"/>
                  </a:ext>
                </a:extLst>
              </p:cNvPr>
              <p:cNvGrpSpPr/>
              <p:nvPr/>
            </p:nvGrpSpPr>
            <p:grpSpPr>
              <a:xfrm>
                <a:off x="4496215" y="4034228"/>
                <a:ext cx="1629307" cy="1508054"/>
                <a:chOff x="2463369" y="2215716"/>
                <a:chExt cx="1651323" cy="1528431"/>
              </a:xfrm>
            </p:grpSpPr>
            <p:sp>
              <p:nvSpPr>
                <p:cNvPr id="23" name="橢圓 22">
                  <a:extLst>
                    <a:ext uri="{FF2B5EF4-FFF2-40B4-BE49-F238E27FC236}">
                      <a16:creationId xmlns:a16="http://schemas.microsoft.com/office/drawing/2014/main" id="{90294D09-06F6-4A29-9FFC-31BF07E3311A}"/>
                    </a:ext>
                  </a:extLst>
                </p:cNvPr>
                <p:cNvSpPr/>
                <p:nvPr/>
              </p:nvSpPr>
              <p:spPr>
                <a:xfrm>
                  <a:off x="2614774" y="2244226"/>
                  <a:ext cx="1499918" cy="1499921"/>
                </a:xfrm>
                <a:prstGeom prst="ellipse">
                  <a:avLst/>
                </a:prstGeom>
                <a:solidFill>
                  <a:schemeClr val="bg1"/>
                </a:solidFill>
                <a:ln w="31750">
                  <a:solidFill>
                    <a:schemeClr val="accent5">
                      <a:lumMod val="60000"/>
                      <a:lumOff val="40000"/>
                    </a:schemeClr>
                  </a:solidFill>
                  <a:prstDash val="sysDash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/>
                  <a:r>
                    <a:rPr lang="zh-TW" altLang="en-US" sz="1400" dirty="0">
                      <a:solidFill>
                        <a:schemeClr val="tx1"/>
                      </a:solidFill>
                      <a:latin typeface="ZapfHumnst BT" pitchFamily="34" charset="0"/>
                      <a:ea typeface="華康中黑體" pitchFamily="49" charset="-120"/>
                    </a:rPr>
                    <a:t>閒置空間回歸自然</a:t>
                  </a:r>
                  <a:endParaRPr lang="en-US" altLang="zh-TW" sz="1400" dirty="0">
                    <a:solidFill>
                      <a:schemeClr val="tx1"/>
                    </a:solidFill>
                    <a:latin typeface="ZapfHumnst BT" pitchFamily="34" charset="0"/>
                    <a:ea typeface="華康中黑體" pitchFamily="49" charset="-120"/>
                  </a:endParaRPr>
                </a:p>
              </p:txBody>
            </p:sp>
            <p:sp>
              <p:nvSpPr>
                <p:cNvPr id="24" name="橢圓 23">
                  <a:extLst>
                    <a:ext uri="{FF2B5EF4-FFF2-40B4-BE49-F238E27FC236}">
                      <a16:creationId xmlns:a16="http://schemas.microsoft.com/office/drawing/2014/main" id="{53FB61A0-8015-4450-8B61-78C2D65A0812}"/>
                    </a:ext>
                  </a:extLst>
                </p:cNvPr>
                <p:cNvSpPr/>
                <p:nvPr/>
              </p:nvSpPr>
              <p:spPr>
                <a:xfrm>
                  <a:off x="2463369" y="2215716"/>
                  <a:ext cx="470694" cy="470696"/>
                </a:xfrm>
                <a:prstGeom prst="ellipse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 w="25400">
                  <a:solidFill>
                    <a:schemeClr val="bg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2000" dirty="0">
                      <a:solidFill>
                        <a:schemeClr val="tx1"/>
                      </a:solidFill>
                      <a:latin typeface="+mj-lt"/>
                      <a:ea typeface="華康超黑體" panose="02010609010101010101"/>
                    </a:rPr>
                    <a:t>1</a:t>
                  </a:r>
                  <a:endParaRPr lang="en-US" sz="2000" dirty="0">
                    <a:solidFill>
                      <a:schemeClr val="tx1"/>
                    </a:solidFill>
                    <a:latin typeface="+mj-lt"/>
                    <a:ea typeface="華康超黑體" panose="02010609010101010101"/>
                  </a:endParaRPr>
                </a:p>
              </p:txBody>
            </p:sp>
          </p:grpSp>
        </p:grpSp>
        <p:grpSp>
          <p:nvGrpSpPr>
            <p:cNvPr id="11" name="群組 10">
              <a:extLst>
                <a:ext uri="{FF2B5EF4-FFF2-40B4-BE49-F238E27FC236}">
                  <a16:creationId xmlns:a16="http://schemas.microsoft.com/office/drawing/2014/main" id="{7DF73F0C-2525-4205-B331-DA547ECB86E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072224" y="4113106"/>
              <a:ext cx="1154107" cy="1071922"/>
              <a:chOff x="4740167" y="2414348"/>
              <a:chExt cx="1272594" cy="1181971"/>
            </a:xfrm>
          </p:grpSpPr>
          <p:grpSp>
            <p:nvGrpSpPr>
              <p:cNvPr id="12" name="群組 11">
                <a:extLst>
                  <a:ext uri="{FF2B5EF4-FFF2-40B4-BE49-F238E27FC236}">
                    <a16:creationId xmlns:a16="http://schemas.microsoft.com/office/drawing/2014/main" id="{94BB3AF1-20F2-46C9-A455-DA7BDC684730}"/>
                  </a:ext>
                </a:extLst>
              </p:cNvPr>
              <p:cNvGrpSpPr/>
              <p:nvPr/>
            </p:nvGrpSpPr>
            <p:grpSpPr>
              <a:xfrm>
                <a:off x="4740167" y="2556378"/>
                <a:ext cx="1218213" cy="1039941"/>
                <a:chOff x="4740167" y="2556378"/>
                <a:chExt cx="1218213" cy="1039941"/>
              </a:xfrm>
            </p:grpSpPr>
            <p:sp>
              <p:nvSpPr>
                <p:cNvPr id="16" name="橢圓 15">
                  <a:extLst>
                    <a:ext uri="{FF2B5EF4-FFF2-40B4-BE49-F238E27FC236}">
                      <a16:creationId xmlns:a16="http://schemas.microsoft.com/office/drawing/2014/main" id="{847B434A-903B-43DC-97A3-7941C357419C}"/>
                    </a:ext>
                  </a:extLst>
                </p:cNvPr>
                <p:cNvSpPr/>
                <p:nvPr/>
              </p:nvSpPr>
              <p:spPr>
                <a:xfrm>
                  <a:off x="4740167" y="2664015"/>
                  <a:ext cx="270339" cy="270339"/>
                </a:xfrm>
                <a:prstGeom prst="ellipse">
                  <a:avLst/>
                </a:prstGeom>
                <a:solidFill>
                  <a:schemeClr val="accent5">
                    <a:lumMod val="75000"/>
                    <a:alpha val="40000"/>
                  </a:schemeClr>
                </a:solidFill>
                <a:ln w="38100" cmpd="dbl">
                  <a:noFill/>
                  <a:prstDash val="solid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03615" tIns="103615" rIns="103615" bIns="103615" rtlCol="0" anchor="ctr"/>
                <a:lstStyle/>
                <a:p>
                  <a:pPr algn="ctr"/>
                  <a:endParaRPr lang="en-US" altLang="zh-TW" sz="3400" dirty="0">
                    <a:solidFill>
                      <a:srgbClr val="E5007F"/>
                    </a:solidFill>
                    <a:latin typeface="ZapfHumnst BT" pitchFamily="34" charset="0"/>
                    <a:ea typeface="華康中黑體" pitchFamily="49" charset="-120"/>
                  </a:endParaRPr>
                </a:p>
              </p:txBody>
            </p:sp>
            <p:sp>
              <p:nvSpPr>
                <p:cNvPr id="17" name="橢圓 16">
                  <a:extLst>
                    <a:ext uri="{FF2B5EF4-FFF2-40B4-BE49-F238E27FC236}">
                      <a16:creationId xmlns:a16="http://schemas.microsoft.com/office/drawing/2014/main" id="{9BBC4A8C-FF6A-4E71-BE75-BB314F1C3996}"/>
                    </a:ext>
                  </a:extLst>
                </p:cNvPr>
                <p:cNvSpPr/>
                <p:nvPr/>
              </p:nvSpPr>
              <p:spPr>
                <a:xfrm>
                  <a:off x="5785967" y="3250574"/>
                  <a:ext cx="172413" cy="172412"/>
                </a:xfrm>
                <a:prstGeom prst="ellipse">
                  <a:avLst/>
                </a:prstGeom>
                <a:noFill/>
                <a:ln w="38100" cmpd="sng">
                  <a:solidFill>
                    <a:schemeClr val="accent5">
                      <a:lumMod val="50000"/>
                      <a:alpha val="30000"/>
                    </a:schemeClr>
                  </a:solidFill>
                  <a:prstDash val="solid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03615" tIns="103615" rIns="103615" bIns="103615" rtlCol="0" anchor="ctr"/>
                <a:lstStyle/>
                <a:p>
                  <a:pPr algn="ctr"/>
                  <a:endParaRPr lang="en-US" altLang="zh-TW" sz="3400" dirty="0">
                    <a:solidFill>
                      <a:srgbClr val="E5007F"/>
                    </a:solidFill>
                    <a:latin typeface="ZapfHumnst BT" pitchFamily="34" charset="0"/>
                    <a:ea typeface="華康中黑體" pitchFamily="49" charset="-120"/>
                  </a:endParaRPr>
                </a:p>
              </p:txBody>
            </p:sp>
            <p:sp>
              <p:nvSpPr>
                <p:cNvPr id="18" name="橢圓 17">
                  <a:extLst>
                    <a:ext uri="{FF2B5EF4-FFF2-40B4-BE49-F238E27FC236}">
                      <a16:creationId xmlns:a16="http://schemas.microsoft.com/office/drawing/2014/main" id="{A6762EF9-D26B-4061-ADAB-4498D172C346}"/>
                    </a:ext>
                  </a:extLst>
                </p:cNvPr>
                <p:cNvSpPr/>
                <p:nvPr/>
              </p:nvSpPr>
              <p:spPr>
                <a:xfrm>
                  <a:off x="4855754" y="2556378"/>
                  <a:ext cx="1039941" cy="1039941"/>
                </a:xfrm>
                <a:prstGeom prst="ellipse">
                  <a:avLst/>
                </a:prstGeom>
                <a:solidFill>
                  <a:schemeClr val="accent5">
                    <a:lumMod val="75000"/>
                    <a:alpha val="40000"/>
                  </a:schemeClr>
                </a:solidFill>
                <a:ln w="38100" cmpd="dbl">
                  <a:noFill/>
                  <a:prstDash val="solid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03615" tIns="103615" rIns="103615" bIns="103615" rtlCol="0" anchor="ctr"/>
                <a:lstStyle/>
                <a:p>
                  <a:pPr algn="ctr"/>
                  <a:endParaRPr lang="en-US" altLang="zh-TW" sz="3400" dirty="0">
                    <a:solidFill>
                      <a:srgbClr val="E5007F"/>
                    </a:solidFill>
                    <a:latin typeface="ZapfHumnst BT" pitchFamily="34" charset="0"/>
                    <a:ea typeface="華康中黑體" pitchFamily="49" charset="-120"/>
                  </a:endParaRPr>
                </a:p>
              </p:txBody>
            </p:sp>
          </p:grpSp>
          <p:grpSp>
            <p:nvGrpSpPr>
              <p:cNvPr id="13" name="群組 12">
                <a:extLst>
                  <a:ext uri="{FF2B5EF4-FFF2-40B4-BE49-F238E27FC236}">
                    <a16:creationId xmlns:a16="http://schemas.microsoft.com/office/drawing/2014/main" id="{B207980D-79EF-49A9-8C48-BDEEA0674CA1}"/>
                  </a:ext>
                </a:extLst>
              </p:cNvPr>
              <p:cNvGrpSpPr/>
              <p:nvPr/>
            </p:nvGrpSpPr>
            <p:grpSpPr>
              <a:xfrm>
                <a:off x="4760667" y="2414348"/>
                <a:ext cx="1252094" cy="1094321"/>
                <a:chOff x="651874" y="2139575"/>
                <a:chExt cx="1747671" cy="1527450"/>
              </a:xfrm>
            </p:grpSpPr>
            <p:sp>
              <p:nvSpPr>
                <p:cNvPr id="14" name="橢圓 13">
                  <a:extLst>
                    <a:ext uri="{FF2B5EF4-FFF2-40B4-BE49-F238E27FC236}">
                      <a16:creationId xmlns:a16="http://schemas.microsoft.com/office/drawing/2014/main" id="{F3DB8813-02FD-42E3-85DE-B12C69562E8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72093" y="2139575"/>
                  <a:ext cx="1527452" cy="1527450"/>
                </a:xfrm>
                <a:prstGeom prst="ellipse">
                  <a:avLst/>
                </a:prstGeom>
                <a:solidFill>
                  <a:schemeClr val="bg1"/>
                </a:solidFill>
                <a:ln w="31750">
                  <a:solidFill>
                    <a:schemeClr val="accent5">
                      <a:lumMod val="50000"/>
                    </a:schemeClr>
                  </a:solidFill>
                  <a:prstDash val="sysDash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zh-TW" altLang="en-US" sz="1400" dirty="0">
                      <a:solidFill>
                        <a:schemeClr val="tx1"/>
                      </a:solidFill>
                      <a:latin typeface="ZapfHumnst BT" pitchFamily="34" charset="0"/>
                      <a:ea typeface="華康中黑體" pitchFamily="49" charset="-120"/>
                    </a:rPr>
                    <a:t>重整破碎的休憩環境</a:t>
                  </a:r>
                  <a:endParaRPr lang="en-US" altLang="zh-TW" sz="1400" dirty="0">
                    <a:solidFill>
                      <a:schemeClr val="tx1"/>
                    </a:solidFill>
                    <a:latin typeface="ZapfHumnst BT" pitchFamily="34" charset="0"/>
                    <a:ea typeface="華康中黑體" pitchFamily="49" charset="-120"/>
                  </a:endParaRPr>
                </a:p>
              </p:txBody>
            </p:sp>
            <p:sp>
              <p:nvSpPr>
                <p:cNvPr id="15" name="橢圓 14">
                  <a:extLst>
                    <a:ext uri="{FF2B5EF4-FFF2-40B4-BE49-F238E27FC236}">
                      <a16:creationId xmlns:a16="http://schemas.microsoft.com/office/drawing/2014/main" id="{09696258-DCC5-4A96-9688-3020191F3082}"/>
                    </a:ext>
                  </a:extLst>
                </p:cNvPr>
                <p:cNvSpPr/>
                <p:nvPr/>
              </p:nvSpPr>
              <p:spPr>
                <a:xfrm>
                  <a:off x="651874" y="2197694"/>
                  <a:ext cx="470697" cy="470696"/>
                </a:xfrm>
                <a:prstGeom prst="ellipse">
                  <a:avLst/>
                </a:prstGeom>
                <a:solidFill>
                  <a:schemeClr val="accent5">
                    <a:lumMod val="50000"/>
                  </a:schemeClr>
                </a:solidFill>
                <a:ln w="25400">
                  <a:solidFill>
                    <a:schemeClr val="bg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1800" b="1" dirty="0">
                      <a:solidFill>
                        <a:schemeClr val="bg1"/>
                      </a:solidFill>
                      <a:latin typeface="+mj-lt"/>
                      <a:ea typeface="華康超黑體" panose="02010609010101010101"/>
                    </a:rPr>
                    <a:t>3</a:t>
                  </a:r>
                  <a:endParaRPr lang="en-US" sz="1800" b="1" dirty="0">
                    <a:solidFill>
                      <a:schemeClr val="bg1"/>
                    </a:solidFill>
                    <a:latin typeface="+mj-lt"/>
                    <a:ea typeface="華康超黑體" panose="02010609010101010101"/>
                  </a:endParaRPr>
                </a:p>
              </p:txBody>
            </p:sp>
          </p:grpSp>
        </p:grpSp>
      </p:grpSp>
      <p:pic>
        <p:nvPicPr>
          <p:cNvPr id="3074" name="Picture 2" descr="\\eda\EDA-Projects\201208一區110年度高灘地\06-8海世界\03規劃階段\01作業圖檔\模擬圖\燈具替換模擬圖(BEFORE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9856" y="3811580"/>
            <a:ext cx="2952527" cy="166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向下箭號 43"/>
          <p:cNvSpPr/>
          <p:nvPr/>
        </p:nvSpPr>
        <p:spPr>
          <a:xfrm rot="16200000">
            <a:off x="3168467" y="5656022"/>
            <a:ext cx="360040" cy="466243"/>
          </a:xfrm>
          <a:prstGeom prst="downArrow">
            <a:avLst/>
          </a:prstGeom>
          <a:solidFill>
            <a:srgbClr val="FF0066"/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pic>
        <p:nvPicPr>
          <p:cNvPr id="3075" name="Picture 3" descr="\\eda\EDA-Projects\201208一區110年度高灘地\06-8海世界\03規劃階段\01作業圖檔\模擬圖\海世界停車場-0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993" y="914970"/>
            <a:ext cx="4330972" cy="243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向下箭號 45"/>
          <p:cNvSpPr/>
          <p:nvPr/>
        </p:nvSpPr>
        <p:spPr>
          <a:xfrm>
            <a:off x="10191865" y="3118020"/>
            <a:ext cx="360040" cy="466243"/>
          </a:xfrm>
          <a:prstGeom prst="downArrow">
            <a:avLst/>
          </a:prstGeom>
          <a:solidFill>
            <a:srgbClr val="FF0066"/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43" name="矩形 42"/>
          <p:cNvSpPr/>
          <p:nvPr/>
        </p:nvSpPr>
        <p:spPr>
          <a:xfrm>
            <a:off x="522717" y="5517324"/>
            <a:ext cx="30588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20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現況</a:t>
            </a:r>
            <a:r>
              <a:rPr lang="zh-TW" altLang="en-US" sz="2000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平台使用率</a:t>
            </a:r>
            <a:r>
              <a:rPr lang="zh-TW" altLang="en-US" sz="20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低</a:t>
            </a:r>
            <a:r>
              <a:rPr lang="zh-TW" altLang="en-US" sz="20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endParaRPr lang="en-US" altLang="zh-TW" sz="2000" b="1" kern="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zh-TW" altLang="en-US" sz="20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設施</a:t>
            </a:r>
            <a:r>
              <a:rPr lang="zh-TW" altLang="en-US" sz="2000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老舊</a:t>
            </a:r>
            <a:r>
              <a:rPr lang="zh-TW" altLang="en-US" sz="20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妨礙</a:t>
            </a:r>
            <a:r>
              <a:rPr lang="zh-TW" altLang="en-US" sz="20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觀景</a:t>
            </a:r>
            <a:endParaRPr lang="zh-TW" altLang="en-US" sz="2000" b="1" kern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3665793" y="6239983"/>
            <a:ext cx="43350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2000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完工後</a:t>
            </a:r>
            <a:r>
              <a:rPr lang="zh-TW" altLang="en-US" sz="20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提供民眾與生物共遊的美景</a:t>
            </a:r>
            <a:endParaRPr lang="zh-TW" altLang="en-US" sz="2000" b="1" kern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手繪多邊形 2"/>
          <p:cNvSpPr/>
          <p:nvPr/>
        </p:nvSpPr>
        <p:spPr>
          <a:xfrm>
            <a:off x="9290646" y="5981303"/>
            <a:ext cx="1243490" cy="1627609"/>
          </a:xfrm>
          <a:custGeom>
            <a:avLst/>
            <a:gdLst>
              <a:gd name="connsiteX0" fmla="*/ 520700 w 1181100"/>
              <a:gd name="connsiteY0" fmla="*/ 0 h 1644650"/>
              <a:gd name="connsiteX1" fmla="*/ 0 w 1181100"/>
              <a:gd name="connsiteY1" fmla="*/ 209550 h 1644650"/>
              <a:gd name="connsiteX2" fmla="*/ 673100 w 1181100"/>
              <a:gd name="connsiteY2" fmla="*/ 1644650 h 1644650"/>
              <a:gd name="connsiteX3" fmla="*/ 1181100 w 1181100"/>
              <a:gd name="connsiteY3" fmla="*/ 1397000 h 1644650"/>
              <a:gd name="connsiteX4" fmla="*/ 520700 w 1181100"/>
              <a:gd name="connsiteY4" fmla="*/ 0 h 1644650"/>
              <a:gd name="connsiteX0" fmla="*/ 520700 w 1181100"/>
              <a:gd name="connsiteY0" fmla="*/ 0 h 1635306"/>
              <a:gd name="connsiteX1" fmla="*/ 0 w 1181100"/>
              <a:gd name="connsiteY1" fmla="*/ 209550 h 1635306"/>
              <a:gd name="connsiteX2" fmla="*/ 706702 w 1181100"/>
              <a:gd name="connsiteY2" fmla="*/ 1635306 h 1635306"/>
              <a:gd name="connsiteX3" fmla="*/ 1181100 w 1181100"/>
              <a:gd name="connsiteY3" fmla="*/ 1397000 h 1635306"/>
              <a:gd name="connsiteX4" fmla="*/ 520700 w 1181100"/>
              <a:gd name="connsiteY4" fmla="*/ 0 h 1635306"/>
              <a:gd name="connsiteX0" fmla="*/ 520700 w 1205538"/>
              <a:gd name="connsiteY0" fmla="*/ 0 h 1635306"/>
              <a:gd name="connsiteX1" fmla="*/ 0 w 1205538"/>
              <a:gd name="connsiteY1" fmla="*/ 209550 h 1635306"/>
              <a:gd name="connsiteX2" fmla="*/ 706702 w 1205538"/>
              <a:gd name="connsiteY2" fmla="*/ 1635306 h 1635306"/>
              <a:gd name="connsiteX3" fmla="*/ 1205538 w 1205538"/>
              <a:gd name="connsiteY3" fmla="*/ 1387656 h 1635306"/>
              <a:gd name="connsiteX4" fmla="*/ 520700 w 1205538"/>
              <a:gd name="connsiteY4" fmla="*/ 0 h 1635306"/>
              <a:gd name="connsiteX0" fmla="*/ 542082 w 1205538"/>
              <a:gd name="connsiteY0" fmla="*/ 0 h 1607273"/>
              <a:gd name="connsiteX1" fmla="*/ 0 w 1205538"/>
              <a:gd name="connsiteY1" fmla="*/ 181517 h 1607273"/>
              <a:gd name="connsiteX2" fmla="*/ 706702 w 1205538"/>
              <a:gd name="connsiteY2" fmla="*/ 1607273 h 1607273"/>
              <a:gd name="connsiteX3" fmla="*/ 1205538 w 1205538"/>
              <a:gd name="connsiteY3" fmla="*/ 1359623 h 1607273"/>
              <a:gd name="connsiteX4" fmla="*/ 542082 w 1205538"/>
              <a:gd name="connsiteY4" fmla="*/ 0 h 1607273"/>
              <a:gd name="connsiteX0" fmla="*/ 532918 w 1196374"/>
              <a:gd name="connsiteY0" fmla="*/ 0 h 1607273"/>
              <a:gd name="connsiteX1" fmla="*/ 0 w 1196374"/>
              <a:gd name="connsiteY1" fmla="*/ 190861 h 1607273"/>
              <a:gd name="connsiteX2" fmla="*/ 697538 w 1196374"/>
              <a:gd name="connsiteY2" fmla="*/ 1607273 h 1607273"/>
              <a:gd name="connsiteX3" fmla="*/ 1196374 w 1196374"/>
              <a:gd name="connsiteY3" fmla="*/ 1359623 h 1607273"/>
              <a:gd name="connsiteX4" fmla="*/ 532918 w 1196374"/>
              <a:gd name="connsiteY4" fmla="*/ 0 h 1607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6374" h="1607273">
                <a:moveTo>
                  <a:pt x="532918" y="0"/>
                </a:moveTo>
                <a:lnTo>
                  <a:pt x="0" y="190861"/>
                </a:lnTo>
                <a:lnTo>
                  <a:pt x="697538" y="1607273"/>
                </a:lnTo>
                <a:lnTo>
                  <a:pt x="1196374" y="1359623"/>
                </a:lnTo>
                <a:lnTo>
                  <a:pt x="532918" y="0"/>
                </a:lnTo>
                <a:close/>
              </a:path>
            </a:pathLst>
          </a:custGeom>
          <a:solidFill>
            <a:srgbClr val="C8E0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7" name="矩形 46"/>
          <p:cNvSpPr/>
          <p:nvPr/>
        </p:nvSpPr>
        <p:spPr>
          <a:xfrm>
            <a:off x="193490" y="260720"/>
            <a:ext cx="82955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dirty="0">
                <a:solidFill>
                  <a:schemeClr val="accent5">
                    <a:lumMod val="75000"/>
                  </a:schemeClr>
                </a:solidFill>
              </a:rPr>
              <a:t>淡水河五股蘆洲沿岸水環境整體改善計畫</a:t>
            </a:r>
            <a:r>
              <a:rPr lang="en-US" altLang="zh-TW" sz="2800" dirty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zh-TW" altLang="en-US" sz="2800" dirty="0">
                <a:solidFill>
                  <a:schemeClr val="accent5">
                    <a:lumMod val="75000"/>
                  </a:schemeClr>
                </a:solidFill>
              </a:rPr>
              <a:t>第二期</a:t>
            </a:r>
            <a:r>
              <a:rPr lang="en-US" altLang="zh-TW" sz="2800" dirty="0">
                <a:solidFill>
                  <a:schemeClr val="accent5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F78D2320-C3FD-474A-B3AE-CFBC74F7C201}"/>
              </a:ext>
            </a:extLst>
          </p:cNvPr>
          <p:cNvSpPr/>
          <p:nvPr/>
        </p:nvSpPr>
        <p:spPr>
          <a:xfrm>
            <a:off x="512800" y="8524401"/>
            <a:ext cx="27395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8016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000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現況樹蔭供停車</a:t>
            </a:r>
            <a:r>
              <a:rPr lang="zh-TW" altLang="en-US" sz="20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使用，設施</a:t>
            </a:r>
            <a:r>
              <a:rPr lang="zh-TW" altLang="en-US" sz="2000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過多、老舊</a:t>
            </a:r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id="{4CFD1C78-8208-4A64-B1EB-D32B224F6013}"/>
              </a:ext>
            </a:extLst>
          </p:cNvPr>
          <p:cNvSpPr/>
          <p:nvPr/>
        </p:nvSpPr>
        <p:spPr>
          <a:xfrm>
            <a:off x="8214496" y="516041"/>
            <a:ext cx="12027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8016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800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現況</a:t>
            </a:r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4CFD1C78-8208-4A64-B1EB-D32B224F6013}"/>
              </a:ext>
            </a:extLst>
          </p:cNvPr>
          <p:cNvSpPr/>
          <p:nvPr/>
        </p:nvSpPr>
        <p:spPr>
          <a:xfrm>
            <a:off x="8242824" y="3697244"/>
            <a:ext cx="12027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8016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8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完工後</a:t>
            </a:r>
            <a:endParaRPr lang="zh-TW" altLang="en-US" sz="1800" b="1" kern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5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10092373" y="8905558"/>
            <a:ext cx="2667000" cy="6400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Ü"/>
              <a:defRPr kumimoji="1" sz="4480">
                <a:solidFill>
                  <a:schemeClr val="tx1"/>
                </a:solidFill>
                <a:latin typeface="Arial Narrow" panose="020B0606020202030204" pitchFamily="34" charset="0"/>
                <a:ea typeface="新細明體" panose="02020500000000000000" pitchFamily="18" charset="-120"/>
              </a:defRPr>
            </a:lvl1pPr>
            <a:lvl2pPr marL="1040130" indent="-400050">
              <a:spcBef>
                <a:spcPct val="20000"/>
              </a:spcBef>
              <a:buSzPct val="130000"/>
              <a:buBlip>
                <a:blip r:embed="rId9"/>
              </a:buBlip>
              <a:defRPr kumimoji="1" sz="3920">
                <a:solidFill>
                  <a:schemeClr val="tx1"/>
                </a:solidFill>
                <a:latin typeface="Arial Narrow" panose="020B0606020202030204" pitchFamily="34" charset="0"/>
                <a:ea typeface="新細明體" panose="02020500000000000000" pitchFamily="18" charset="-120"/>
              </a:defRPr>
            </a:lvl2pPr>
            <a:lvl3pPr marL="1600200" indent="-320040">
              <a:spcBef>
                <a:spcPct val="20000"/>
              </a:spcBef>
              <a:buChar char="–"/>
              <a:defRPr kumimoji="1" sz="3360">
                <a:solidFill>
                  <a:schemeClr val="tx1"/>
                </a:solidFill>
                <a:latin typeface="Arial Narrow" panose="020B0606020202030204" pitchFamily="34" charset="0"/>
                <a:ea typeface="新細明體" panose="02020500000000000000" pitchFamily="18" charset="-120"/>
              </a:defRPr>
            </a:lvl3pPr>
            <a:lvl4pPr marL="2240280" indent="-32004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w"/>
              <a:defRPr kumimoji="1" sz="2800">
                <a:solidFill>
                  <a:schemeClr val="tx1"/>
                </a:solidFill>
                <a:latin typeface="Arial Narrow" panose="020B0606020202030204" pitchFamily="34" charset="0"/>
                <a:ea typeface="新細明體" panose="02020500000000000000" pitchFamily="18" charset="-120"/>
              </a:defRPr>
            </a:lvl4pPr>
            <a:lvl5pPr marL="2880360" indent="-320040">
              <a:spcBef>
                <a:spcPct val="20000"/>
              </a:spcBef>
              <a:buSzPct val="115000"/>
              <a:buBlip>
                <a:blip r:embed="rId9"/>
              </a:buBlip>
              <a:defRPr kumimoji="1" sz="2800">
                <a:solidFill>
                  <a:schemeClr val="tx1"/>
                </a:solidFill>
                <a:latin typeface="Arial Narrow" panose="020B0606020202030204" pitchFamily="34" charset="0"/>
                <a:ea typeface="新細明體" panose="02020500000000000000" pitchFamily="18" charset="-120"/>
              </a:defRPr>
            </a:lvl5pPr>
            <a:lvl6pPr marL="3520440" indent="-320040" eaLnBrk="0" fontAlgn="base" hangingPunct="0">
              <a:spcBef>
                <a:spcPct val="20000"/>
              </a:spcBef>
              <a:spcAft>
                <a:spcPct val="0"/>
              </a:spcAft>
              <a:buSzPct val="115000"/>
              <a:buBlip>
                <a:blip r:embed="rId9"/>
              </a:buBlip>
              <a:defRPr kumimoji="1" sz="2800">
                <a:solidFill>
                  <a:schemeClr val="tx1"/>
                </a:solidFill>
                <a:latin typeface="Arial Narrow" panose="020B0606020202030204" pitchFamily="34" charset="0"/>
                <a:ea typeface="新細明體" panose="02020500000000000000" pitchFamily="18" charset="-120"/>
              </a:defRPr>
            </a:lvl6pPr>
            <a:lvl7pPr marL="4160520" indent="-320040" eaLnBrk="0" fontAlgn="base" hangingPunct="0">
              <a:spcBef>
                <a:spcPct val="20000"/>
              </a:spcBef>
              <a:spcAft>
                <a:spcPct val="0"/>
              </a:spcAft>
              <a:buSzPct val="115000"/>
              <a:buBlip>
                <a:blip r:embed="rId9"/>
              </a:buBlip>
              <a:defRPr kumimoji="1" sz="2800">
                <a:solidFill>
                  <a:schemeClr val="tx1"/>
                </a:solidFill>
                <a:latin typeface="Arial Narrow" panose="020B0606020202030204" pitchFamily="34" charset="0"/>
                <a:ea typeface="新細明體" panose="02020500000000000000" pitchFamily="18" charset="-120"/>
              </a:defRPr>
            </a:lvl7pPr>
            <a:lvl8pPr marL="4800600" indent="-320040" eaLnBrk="0" fontAlgn="base" hangingPunct="0">
              <a:spcBef>
                <a:spcPct val="20000"/>
              </a:spcBef>
              <a:spcAft>
                <a:spcPct val="0"/>
              </a:spcAft>
              <a:buSzPct val="115000"/>
              <a:buBlip>
                <a:blip r:embed="rId9"/>
              </a:buBlip>
              <a:defRPr kumimoji="1" sz="2800">
                <a:solidFill>
                  <a:schemeClr val="tx1"/>
                </a:solidFill>
                <a:latin typeface="Arial Narrow" panose="020B0606020202030204" pitchFamily="34" charset="0"/>
                <a:ea typeface="新細明體" panose="02020500000000000000" pitchFamily="18" charset="-120"/>
              </a:defRPr>
            </a:lvl8pPr>
            <a:lvl9pPr marL="5440680" indent="-320040" eaLnBrk="0" fontAlgn="base" hangingPunct="0">
              <a:spcBef>
                <a:spcPct val="20000"/>
              </a:spcBef>
              <a:spcAft>
                <a:spcPct val="0"/>
              </a:spcAft>
              <a:buSzPct val="115000"/>
              <a:buBlip>
                <a:blip r:embed="rId9"/>
              </a:buBlip>
              <a:defRPr kumimoji="1" sz="2800">
                <a:solidFill>
                  <a:schemeClr val="tx1"/>
                </a:solidFill>
                <a:latin typeface="Arial Narrow" panose="020B0606020202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AB5793D-13DC-485E-837B-D06822D12FBF}" type="slidenum">
              <a:rPr kumimoji="0" lang="en-US" altLang="zh-TW" sz="1960"/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kumimoji="0" lang="en-US" altLang="zh-TW" sz="1960"/>
          </a:p>
        </p:txBody>
      </p:sp>
    </p:spTree>
    <p:extLst>
      <p:ext uri="{BB962C8B-B14F-4D97-AF65-F5344CB8AC3E}">
        <p14:creationId xmlns:p14="http://schemas.microsoft.com/office/powerpoint/2010/main" val="385688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矩形 439">
            <a:extLst>
              <a:ext uri="{FF2B5EF4-FFF2-40B4-BE49-F238E27FC236}">
                <a16:creationId xmlns:a16="http://schemas.microsoft.com/office/drawing/2014/main" id="{899FDD65-08A7-4ABD-877E-E4A05AFA999F}"/>
              </a:ext>
            </a:extLst>
          </p:cNvPr>
          <p:cNvSpPr/>
          <p:nvPr/>
        </p:nvSpPr>
        <p:spPr>
          <a:xfrm>
            <a:off x="136104" y="290455"/>
            <a:ext cx="12529391" cy="9118657"/>
          </a:xfrm>
          <a:prstGeom prst="rect">
            <a:avLst/>
          </a:prstGeom>
          <a:noFill/>
          <a:ln w="19050" cap="rnd"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ln w="57150">
                <a:noFill/>
              </a:ln>
            </a:endParaRPr>
          </a:p>
        </p:txBody>
      </p:sp>
      <p:sp>
        <p:nvSpPr>
          <p:cNvPr id="5" name="矩形 4"/>
          <p:cNvSpPr/>
          <p:nvPr/>
        </p:nvSpPr>
        <p:spPr>
          <a:xfrm>
            <a:off x="361368" y="1793140"/>
            <a:ext cx="6521008" cy="1220819"/>
          </a:xfrm>
          <a:prstGeom prst="rect">
            <a:avLst/>
          </a:prstGeom>
        </p:spPr>
        <p:txBody>
          <a:bodyPr wrap="square" lIns="91413" tIns="45706" rIns="91413" bIns="45706">
            <a:spAutoFit/>
          </a:bodyPr>
          <a:lstStyle/>
          <a:p>
            <a:pPr algn="just">
              <a:lnSpc>
                <a:spcPts val="2249"/>
              </a:lnSpc>
              <a:defRPr/>
            </a:pPr>
            <a:r>
              <a:rPr lang="zh-TW" altLang="en-US" sz="2000" b="1" kern="0" dirty="0" smtClean="0">
                <a:solidFill>
                  <a:srgbClr val="E5007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環境</a:t>
            </a:r>
            <a:r>
              <a:rPr lang="zh-TW" altLang="en-US" sz="2000" b="1" kern="0" dirty="0">
                <a:solidFill>
                  <a:srgbClr val="E5007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教室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結合地方教育資源，以節點式跳島解說空間及環境塑造，營造</a:t>
            </a:r>
            <a:r>
              <a:rPr lang="zh-TW" altLang="en-US" sz="2000" kern="0" dirty="0">
                <a:solidFill>
                  <a:srgbClr val="E5007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活的河口生態戶外教室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ts val="2249"/>
              </a:lnSpc>
              <a:defRPr/>
            </a:pPr>
            <a:r>
              <a:rPr lang="zh-TW" altLang="en-US" sz="2000" b="1" kern="0" dirty="0">
                <a:solidFill>
                  <a:srgbClr val="E5007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棲地整合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因應自行車道及週邊綠覆類型，營造多種</a:t>
            </a:r>
            <a:r>
              <a:rPr lang="zh-TW" altLang="en-US" sz="2000" kern="0" dirty="0">
                <a:solidFill>
                  <a:srgbClr val="E5007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橫向生物通廊及棲地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，並整合民眾使用空間，使其互不干擾。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本框 37">
            <a:extLst>
              <a:ext uri="{FF2B5EF4-FFF2-40B4-BE49-F238E27FC236}">
                <a16:creationId xmlns:a16="http://schemas.microsoft.com/office/drawing/2014/main" id="{5C51C4ED-E1C0-4B0A-A50C-F8C42A5E59DF}"/>
              </a:ext>
            </a:extLst>
          </p:cNvPr>
          <p:cNvSpPr txBox="1"/>
          <p:nvPr/>
        </p:nvSpPr>
        <p:spPr>
          <a:xfrm>
            <a:off x="391456" y="909853"/>
            <a:ext cx="9872695" cy="404084"/>
          </a:xfrm>
          <a:prstGeom prst="rect">
            <a:avLst/>
          </a:prstGeom>
          <a:noFill/>
        </p:spPr>
        <p:txBody>
          <a:bodyPr wrap="square" lIns="34417" tIns="17208" rIns="34417" bIns="17208" rtlCol="0">
            <a:spAutoFit/>
          </a:bodyPr>
          <a:lstStyle/>
          <a:p>
            <a:pPr lvl="0"/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八里左岸林蔭樹海漫步道景觀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工程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8" name="群組 7"/>
          <p:cNvGrpSpPr/>
          <p:nvPr/>
        </p:nvGrpSpPr>
        <p:grpSpPr>
          <a:xfrm>
            <a:off x="316629" y="3526905"/>
            <a:ext cx="3901389" cy="5598788"/>
            <a:chOff x="4950147" y="1134516"/>
            <a:chExt cx="2520542" cy="3617169"/>
          </a:xfrm>
        </p:grpSpPr>
        <p:pic>
          <p:nvPicPr>
            <p:cNvPr id="9" name="Picture 2" descr="\\eda\EDA-Data\07景觀參考案例\01Proposal Images\04-1水岸- 河濱水岸\Waterfront Platform 05 Cantilever look out deck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99" r="1708" b="33990"/>
            <a:stretch/>
          </p:blipFill>
          <p:spPr bwMode="auto">
            <a:xfrm>
              <a:off x="4950147" y="3311685"/>
              <a:ext cx="2520542" cy="14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" descr="\\eda\EDA-Data\07景觀參考案例\02ASLA Awards\ASLA 2020 AWARDS\The Native Plant Garden at the New York Botanical Garden-10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00" r="34082"/>
            <a:stretch/>
          </p:blipFill>
          <p:spPr bwMode="auto">
            <a:xfrm>
              <a:off x="4950147" y="1134516"/>
              <a:ext cx="2520542" cy="21196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內容版面配置區 9">
            <a:extLst>
              <a:ext uri="{FF2B5EF4-FFF2-40B4-BE49-F238E27FC236}">
                <a16:creationId xmlns:a16="http://schemas.microsoft.com/office/drawing/2014/main" id="{1BEC9CB1-6281-4882-9C61-22CC70D8B87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87"/>
          <a:stretch/>
        </p:blipFill>
        <p:spPr>
          <a:xfrm>
            <a:off x="7487824" y="2286654"/>
            <a:ext cx="5177671" cy="3384560"/>
          </a:xfrm>
          <a:prstGeom prst="rect">
            <a:avLst/>
          </a:prstGeom>
        </p:spPr>
      </p:pic>
      <p:sp>
        <p:nvSpPr>
          <p:cNvPr id="37" name="語音泡泡: 圓角矩形 39">
            <a:extLst>
              <a:ext uri="{FF2B5EF4-FFF2-40B4-BE49-F238E27FC236}">
                <a16:creationId xmlns:a16="http://schemas.microsoft.com/office/drawing/2014/main" id="{4A04B990-7AF8-4CD6-A865-6E1B94B7646C}"/>
              </a:ext>
            </a:extLst>
          </p:cNvPr>
          <p:cNvSpPr/>
          <p:nvPr/>
        </p:nvSpPr>
        <p:spPr>
          <a:xfrm>
            <a:off x="9508596" y="2712368"/>
            <a:ext cx="1433354" cy="648072"/>
          </a:xfrm>
          <a:prstGeom prst="wedgeRoundRectCallout">
            <a:avLst>
              <a:gd name="adj1" fmla="val -1688"/>
              <a:gd name="adj2" fmla="val 199583"/>
              <a:gd name="adj3" fmla="val 16667"/>
            </a:avLst>
          </a:prstGeom>
          <a:solidFill>
            <a:schemeClr val="bg1"/>
          </a:solidFill>
          <a:ln w="6350">
            <a:solidFill>
              <a:srgbClr val="E5007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990" tIns="35990" rIns="35990" bIns="35990" rtlCol="0" anchor="ctr"/>
          <a:lstStyle/>
          <a:p>
            <a:pPr algn="ctr">
              <a:spcBef>
                <a:spcPts val="600"/>
              </a:spcBef>
              <a:tabLst>
                <a:tab pos="2636388" algn="ctr"/>
                <a:tab pos="5272777" algn="r"/>
              </a:tabLst>
            </a:pPr>
            <a:r>
              <a:rPr lang="zh-TW" altLang="en-US" sz="2000" dirty="0">
                <a:solidFill>
                  <a:srgbClr val="E3007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棲地整合</a:t>
            </a:r>
            <a:endParaRPr lang="en-US" altLang="zh-TW" sz="2000" dirty="0">
              <a:solidFill>
                <a:srgbClr val="E3007A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spcBef>
                <a:spcPts val="600"/>
              </a:spcBef>
              <a:tabLst>
                <a:tab pos="2636388" algn="ctr"/>
                <a:tab pos="5272777" algn="r"/>
              </a:tabLst>
            </a:pPr>
            <a:r>
              <a:rPr lang="en-US" altLang="zh-TW" sz="900" dirty="0">
                <a:solidFill>
                  <a:srgbClr val="E3007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Habitat </a:t>
            </a:r>
            <a:r>
              <a:rPr lang="en-US" altLang="zh-TW" sz="900" dirty="0" err="1">
                <a:solidFill>
                  <a:srgbClr val="E3007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Integrationn</a:t>
            </a:r>
            <a:endParaRPr lang="zh-TW" altLang="en-US" sz="900" dirty="0">
              <a:solidFill>
                <a:srgbClr val="E3007A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8" name="語音泡泡: 圓角矩形 39">
            <a:extLst>
              <a:ext uri="{FF2B5EF4-FFF2-40B4-BE49-F238E27FC236}">
                <a16:creationId xmlns:a16="http://schemas.microsoft.com/office/drawing/2014/main" id="{4A04B990-7AF8-4CD6-A865-6E1B94B7646C}"/>
              </a:ext>
            </a:extLst>
          </p:cNvPr>
          <p:cNvSpPr/>
          <p:nvPr/>
        </p:nvSpPr>
        <p:spPr>
          <a:xfrm>
            <a:off x="8645196" y="6296335"/>
            <a:ext cx="1633545" cy="648072"/>
          </a:xfrm>
          <a:prstGeom prst="wedgeRoundRectCallout">
            <a:avLst>
              <a:gd name="adj1" fmla="val 30309"/>
              <a:gd name="adj2" fmla="val 193227"/>
              <a:gd name="adj3" fmla="val 16667"/>
            </a:avLst>
          </a:prstGeom>
          <a:solidFill>
            <a:schemeClr val="bg1"/>
          </a:solidFill>
          <a:ln w="6350">
            <a:solidFill>
              <a:srgbClr val="E5007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990" tIns="35990" rIns="35990" bIns="35990" rtlCol="0" anchor="ctr"/>
          <a:lstStyle/>
          <a:p>
            <a:pPr algn="ctr">
              <a:spcBef>
                <a:spcPts val="600"/>
              </a:spcBef>
              <a:tabLst>
                <a:tab pos="2636388" algn="ctr"/>
                <a:tab pos="5272777" algn="r"/>
              </a:tabLst>
            </a:pPr>
            <a:r>
              <a:rPr lang="zh-TW" altLang="en-US" sz="2000" dirty="0">
                <a:solidFill>
                  <a:srgbClr val="E3007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環境教室</a:t>
            </a:r>
            <a:endParaRPr lang="en-US" altLang="zh-TW" sz="2000" dirty="0">
              <a:solidFill>
                <a:srgbClr val="E3007A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spcBef>
                <a:spcPts val="600"/>
              </a:spcBef>
              <a:tabLst>
                <a:tab pos="2636388" algn="ctr"/>
                <a:tab pos="5272777" algn="r"/>
              </a:tabLst>
            </a:pPr>
            <a:r>
              <a:rPr lang="en-US" altLang="zh-TW" sz="900" dirty="0">
                <a:solidFill>
                  <a:srgbClr val="E3007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Environment Classroom</a:t>
            </a:r>
            <a:endParaRPr lang="zh-TW" altLang="en-US" sz="900" dirty="0">
              <a:solidFill>
                <a:srgbClr val="E3007A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9" name="Picture 2" descr="\\eda\EDA-Projects\211107一區111年度高灘地\07-5八里林蔭樹海\02作業圖檔\亮點前後對照\生態解說站_1-before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1261"/>
          <a:stretch/>
        </p:blipFill>
        <p:spPr bwMode="auto">
          <a:xfrm>
            <a:off x="4365420" y="6339612"/>
            <a:ext cx="2975002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" descr="\\eda\EDA-Projects\211107一區111年度高灘地\07-5八里林蔭樹海\02作業圖檔\亮點前後對照\生態解說站_2-after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409"/>
          <a:stretch/>
        </p:blipFill>
        <p:spPr bwMode="auto">
          <a:xfrm>
            <a:off x="7487824" y="5851921"/>
            <a:ext cx="5177671" cy="3479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向下箭號 40"/>
          <p:cNvSpPr/>
          <p:nvPr/>
        </p:nvSpPr>
        <p:spPr>
          <a:xfrm rot="16200000">
            <a:off x="7130484" y="7375617"/>
            <a:ext cx="360040" cy="466243"/>
          </a:xfrm>
          <a:prstGeom prst="downArrow">
            <a:avLst/>
          </a:prstGeom>
          <a:solidFill>
            <a:srgbClr val="FF0066"/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42" name="矩形 41"/>
          <p:cNvSpPr/>
          <p:nvPr/>
        </p:nvSpPr>
        <p:spPr>
          <a:xfrm>
            <a:off x="4218018" y="8536708"/>
            <a:ext cx="30294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zh-TW" altLang="en-US" sz="18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現況為過道，人與環境隔絕</a:t>
            </a:r>
            <a:endParaRPr lang="zh-TW" altLang="en-US" sz="1800" b="1" kern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8885778" y="6096802"/>
            <a:ext cx="38347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1800" b="1" kern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完工後</a:t>
            </a:r>
            <a:r>
              <a:rPr lang="zh-TW" altLang="en-US" sz="1800" b="1" kern="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提供民眾了解環境的機會</a:t>
            </a:r>
            <a:endParaRPr lang="zh-TW" altLang="en-US" sz="1800" b="1" kern="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5" name="群組 14">
            <a:extLst>
              <a:ext uri="{FF2B5EF4-FFF2-40B4-BE49-F238E27FC236}">
                <a16:creationId xmlns:a16="http://schemas.microsoft.com/office/drawing/2014/main" id="{D20C2CDC-1846-40A9-A574-87D0FBF6F8E2}"/>
              </a:ext>
            </a:extLst>
          </p:cNvPr>
          <p:cNvGrpSpPr/>
          <p:nvPr/>
        </p:nvGrpSpPr>
        <p:grpSpPr>
          <a:xfrm>
            <a:off x="7998811" y="817254"/>
            <a:ext cx="4155696" cy="1288693"/>
            <a:chOff x="1599218" y="4077072"/>
            <a:chExt cx="3627113" cy="1124778"/>
          </a:xfrm>
        </p:grpSpPr>
        <p:grpSp>
          <p:nvGrpSpPr>
            <p:cNvPr id="16" name="群組 15">
              <a:extLst>
                <a:ext uri="{FF2B5EF4-FFF2-40B4-BE49-F238E27FC236}">
                  <a16:creationId xmlns:a16="http://schemas.microsoft.com/office/drawing/2014/main" id="{DBAC4715-C5C0-4165-93E2-46CBBE211CC9}"/>
                </a:ext>
              </a:extLst>
            </p:cNvPr>
            <p:cNvGrpSpPr/>
            <p:nvPr/>
          </p:nvGrpSpPr>
          <p:grpSpPr>
            <a:xfrm>
              <a:off x="2800360" y="4077072"/>
              <a:ext cx="1194209" cy="1114482"/>
              <a:chOff x="2604821" y="4479793"/>
              <a:chExt cx="1781677" cy="1662728"/>
            </a:xfrm>
          </p:grpSpPr>
          <p:sp>
            <p:nvSpPr>
              <p:cNvPr id="32" name="橢圓 31">
                <a:extLst>
                  <a:ext uri="{FF2B5EF4-FFF2-40B4-BE49-F238E27FC236}">
                    <a16:creationId xmlns:a16="http://schemas.microsoft.com/office/drawing/2014/main" id="{4455DE89-2252-4125-A6CB-F56C8A978D60}"/>
                  </a:ext>
                </a:extLst>
              </p:cNvPr>
              <p:cNvSpPr/>
              <p:nvPr/>
            </p:nvSpPr>
            <p:spPr>
              <a:xfrm>
                <a:off x="2957645" y="4479793"/>
                <a:ext cx="306502" cy="306502"/>
              </a:xfrm>
              <a:prstGeom prst="ellipse">
                <a:avLst/>
              </a:prstGeom>
              <a:solidFill>
                <a:schemeClr val="accent5">
                  <a:lumMod val="75000"/>
                  <a:alpha val="40000"/>
                </a:schemeClr>
              </a:solidFill>
              <a:ln w="38100" cmpd="dbl">
                <a:noFill/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3615" tIns="103615" rIns="103615" bIns="103615" rtlCol="0" anchor="ctr"/>
              <a:lstStyle/>
              <a:p>
                <a:pPr algn="ctr"/>
                <a:endParaRPr lang="en-US" altLang="zh-TW" sz="1600" dirty="0">
                  <a:solidFill>
                    <a:srgbClr val="E5007F"/>
                  </a:solidFill>
                  <a:latin typeface="ZapfHumnst BT" pitchFamily="34" charset="0"/>
                  <a:ea typeface="華康中黑體" pitchFamily="49" charset="-120"/>
                </a:endParaRPr>
              </a:p>
            </p:txBody>
          </p:sp>
          <p:sp>
            <p:nvSpPr>
              <p:cNvPr id="33" name="橢圓 32">
                <a:extLst>
                  <a:ext uri="{FF2B5EF4-FFF2-40B4-BE49-F238E27FC236}">
                    <a16:creationId xmlns:a16="http://schemas.microsoft.com/office/drawing/2014/main" id="{1A30844D-CD46-45CA-9C2F-6A18143571D9}"/>
                  </a:ext>
                </a:extLst>
              </p:cNvPr>
              <p:cNvSpPr/>
              <p:nvPr/>
            </p:nvSpPr>
            <p:spPr>
              <a:xfrm>
                <a:off x="2954303" y="4710326"/>
                <a:ext cx="1432195" cy="1432195"/>
              </a:xfrm>
              <a:prstGeom prst="ellipse">
                <a:avLst/>
              </a:prstGeom>
              <a:solidFill>
                <a:schemeClr val="accent5">
                  <a:lumMod val="75000"/>
                  <a:alpha val="40000"/>
                </a:schemeClr>
              </a:solidFill>
              <a:ln w="38100" cmpd="dbl">
                <a:noFill/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3615" tIns="103615" rIns="103615" bIns="103615" rtlCol="0" anchor="ctr"/>
              <a:lstStyle/>
              <a:p>
                <a:pPr algn="ctr"/>
                <a:endParaRPr lang="en-US" altLang="zh-TW" sz="1600" dirty="0">
                  <a:solidFill>
                    <a:srgbClr val="E5007F"/>
                  </a:solidFill>
                  <a:latin typeface="ZapfHumnst BT" pitchFamily="34" charset="0"/>
                  <a:ea typeface="華康中黑體" pitchFamily="49" charset="-120"/>
                </a:endParaRPr>
              </a:p>
            </p:txBody>
          </p:sp>
          <p:grpSp>
            <p:nvGrpSpPr>
              <p:cNvPr id="34" name="群組 33">
                <a:extLst>
                  <a:ext uri="{FF2B5EF4-FFF2-40B4-BE49-F238E27FC236}">
                    <a16:creationId xmlns:a16="http://schemas.microsoft.com/office/drawing/2014/main" id="{A4F358AD-A535-4B34-A8D7-F9A74D43A5E1}"/>
                  </a:ext>
                </a:extLst>
              </p:cNvPr>
              <p:cNvGrpSpPr/>
              <p:nvPr/>
            </p:nvGrpSpPr>
            <p:grpSpPr>
              <a:xfrm>
                <a:off x="2604821" y="4517209"/>
                <a:ext cx="1635277" cy="1500345"/>
                <a:chOff x="715364" y="2119601"/>
                <a:chExt cx="1657373" cy="1520619"/>
              </a:xfrm>
            </p:grpSpPr>
            <p:sp>
              <p:nvSpPr>
                <p:cNvPr id="35" name="橢圓 34">
                  <a:extLst>
                    <a:ext uri="{FF2B5EF4-FFF2-40B4-BE49-F238E27FC236}">
                      <a16:creationId xmlns:a16="http://schemas.microsoft.com/office/drawing/2014/main" id="{6CE6D05B-C364-48F9-B9DC-5C88D114F269}"/>
                    </a:ext>
                  </a:extLst>
                </p:cNvPr>
                <p:cNvSpPr/>
                <p:nvPr/>
              </p:nvSpPr>
              <p:spPr>
                <a:xfrm>
                  <a:off x="872091" y="2139573"/>
                  <a:ext cx="1500646" cy="1500647"/>
                </a:xfrm>
                <a:prstGeom prst="ellipse">
                  <a:avLst/>
                </a:prstGeom>
                <a:solidFill>
                  <a:schemeClr val="bg1"/>
                </a:solidFill>
                <a:ln w="31750">
                  <a:solidFill>
                    <a:schemeClr val="accent5">
                      <a:lumMod val="75000"/>
                    </a:schemeClr>
                  </a:solidFill>
                  <a:prstDash val="sysDash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36000" tIns="36000" rIns="36000" bIns="36000" rtlCol="0" anchor="ctr" anchorCtr="1"/>
                <a:lstStyle/>
                <a:p>
                  <a:pPr algn="ctr"/>
                  <a:r>
                    <a:rPr lang="zh-TW" altLang="en-US" sz="1400" dirty="0">
                      <a:solidFill>
                        <a:schemeClr val="tx1"/>
                      </a:solidFill>
                      <a:latin typeface="ZapfHumnst BT" pitchFamily="34" charset="0"/>
                      <a:ea typeface="華康中黑體" pitchFamily="49" charset="-120"/>
                    </a:rPr>
                    <a:t>寬廣順暢的自行車動線</a:t>
                  </a:r>
                  <a:endParaRPr lang="en-US" altLang="zh-TW" sz="1400" dirty="0">
                    <a:solidFill>
                      <a:schemeClr val="tx1"/>
                    </a:solidFill>
                    <a:latin typeface="ZapfHumnst BT" pitchFamily="34" charset="0"/>
                    <a:ea typeface="華康中黑體" pitchFamily="49" charset="-120"/>
                  </a:endParaRPr>
                </a:p>
              </p:txBody>
            </p:sp>
            <p:sp>
              <p:nvSpPr>
                <p:cNvPr id="36" name="橢圓 35">
                  <a:extLst>
                    <a:ext uri="{FF2B5EF4-FFF2-40B4-BE49-F238E27FC236}">
                      <a16:creationId xmlns:a16="http://schemas.microsoft.com/office/drawing/2014/main" id="{BA39E626-F409-4024-9077-C3FE10BAF256}"/>
                    </a:ext>
                  </a:extLst>
                </p:cNvPr>
                <p:cNvSpPr/>
                <p:nvPr/>
              </p:nvSpPr>
              <p:spPr>
                <a:xfrm>
                  <a:off x="715364" y="2119601"/>
                  <a:ext cx="470697" cy="470697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  <a:ln w="25400">
                  <a:solidFill>
                    <a:schemeClr val="bg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2000" dirty="0">
                      <a:solidFill>
                        <a:schemeClr val="bg1"/>
                      </a:solidFill>
                      <a:latin typeface="+mj-lt"/>
                      <a:ea typeface="華康超黑體" panose="02010609010101010101"/>
                    </a:rPr>
                    <a:t>2</a:t>
                  </a:r>
                  <a:endParaRPr lang="en-US" sz="2000" dirty="0">
                    <a:solidFill>
                      <a:schemeClr val="bg1"/>
                    </a:solidFill>
                    <a:latin typeface="+mj-lt"/>
                    <a:ea typeface="華康超黑體" panose="02010609010101010101"/>
                  </a:endParaRPr>
                </a:p>
              </p:txBody>
            </p:sp>
          </p:grpSp>
        </p:grpSp>
        <p:grpSp>
          <p:nvGrpSpPr>
            <p:cNvPr id="17" name="群組 16">
              <a:extLst>
                <a:ext uri="{FF2B5EF4-FFF2-40B4-BE49-F238E27FC236}">
                  <a16:creationId xmlns:a16="http://schemas.microsoft.com/office/drawing/2014/main" id="{A03476D9-E640-4A05-BA69-B253424365CF}"/>
                </a:ext>
              </a:extLst>
            </p:cNvPr>
            <p:cNvGrpSpPr/>
            <p:nvPr/>
          </p:nvGrpSpPr>
          <p:grpSpPr>
            <a:xfrm>
              <a:off x="1599218" y="4115359"/>
              <a:ext cx="1123488" cy="1086491"/>
              <a:chOff x="4476563" y="4034228"/>
              <a:chExt cx="1675351" cy="1620185"/>
            </a:xfrm>
          </p:grpSpPr>
          <p:sp>
            <p:nvSpPr>
              <p:cNvPr id="26" name="橢圓 25">
                <a:extLst>
                  <a:ext uri="{FF2B5EF4-FFF2-40B4-BE49-F238E27FC236}">
                    <a16:creationId xmlns:a16="http://schemas.microsoft.com/office/drawing/2014/main" id="{F35B7E12-FB01-45D9-AF1A-58B91233885C}"/>
                  </a:ext>
                </a:extLst>
              </p:cNvPr>
              <p:cNvSpPr/>
              <p:nvPr/>
            </p:nvSpPr>
            <p:spPr>
              <a:xfrm>
                <a:off x="4476563" y="4448809"/>
                <a:ext cx="372306" cy="372306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  <a:alpha val="40000"/>
                </a:schemeClr>
              </a:solidFill>
              <a:ln w="38100" cmpd="dbl">
                <a:noFill/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3615" tIns="103615" rIns="103615" bIns="103615" rtlCol="0" anchor="ctr"/>
              <a:lstStyle/>
              <a:p>
                <a:pPr algn="ctr"/>
                <a:endParaRPr lang="en-US" altLang="zh-TW" sz="1600" dirty="0">
                  <a:solidFill>
                    <a:srgbClr val="E5007F"/>
                  </a:solidFill>
                  <a:latin typeface="ZapfHumnst BT" pitchFamily="34" charset="0"/>
                  <a:ea typeface="華康中黑體" pitchFamily="49" charset="-120"/>
                </a:endParaRPr>
              </a:p>
            </p:txBody>
          </p:sp>
          <p:sp>
            <p:nvSpPr>
              <p:cNvPr id="27" name="橢圓 26">
                <a:extLst>
                  <a:ext uri="{FF2B5EF4-FFF2-40B4-BE49-F238E27FC236}">
                    <a16:creationId xmlns:a16="http://schemas.microsoft.com/office/drawing/2014/main" id="{AF4E0F09-DAAD-4FB8-BB66-50E1251861F8}"/>
                  </a:ext>
                </a:extLst>
              </p:cNvPr>
              <p:cNvSpPr/>
              <p:nvPr/>
            </p:nvSpPr>
            <p:spPr>
              <a:xfrm>
                <a:off x="5914469" y="4266439"/>
                <a:ext cx="237445" cy="237446"/>
              </a:xfrm>
              <a:prstGeom prst="ellipse">
                <a:avLst/>
              </a:prstGeom>
              <a:noFill/>
              <a:ln w="38100" cmpd="sng">
                <a:solidFill>
                  <a:schemeClr val="accent5">
                    <a:lumMod val="60000"/>
                    <a:lumOff val="40000"/>
                    <a:alpha val="30000"/>
                  </a:schemeClr>
                </a:solidFill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3615" tIns="103615" rIns="103615" bIns="103615" rtlCol="0" anchor="ctr"/>
              <a:lstStyle/>
              <a:p>
                <a:pPr algn="ctr"/>
                <a:endParaRPr lang="en-US" altLang="zh-TW" sz="1600" dirty="0">
                  <a:solidFill>
                    <a:srgbClr val="E5007F"/>
                  </a:solidFill>
                  <a:latin typeface="ZapfHumnst BT" pitchFamily="34" charset="0"/>
                  <a:ea typeface="華康中黑體" pitchFamily="49" charset="-120"/>
                </a:endParaRPr>
              </a:p>
            </p:txBody>
          </p:sp>
          <p:sp>
            <p:nvSpPr>
              <p:cNvPr id="28" name="橢圓 27">
                <a:extLst>
                  <a:ext uri="{FF2B5EF4-FFF2-40B4-BE49-F238E27FC236}">
                    <a16:creationId xmlns:a16="http://schemas.microsoft.com/office/drawing/2014/main" id="{DC9D228A-5E77-4146-99F2-979E9C84C097}"/>
                  </a:ext>
                </a:extLst>
              </p:cNvPr>
              <p:cNvSpPr/>
              <p:nvPr/>
            </p:nvSpPr>
            <p:spPr>
              <a:xfrm>
                <a:off x="4531514" y="4222218"/>
                <a:ext cx="1432195" cy="1432195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  <a:alpha val="40000"/>
                </a:schemeClr>
              </a:solidFill>
              <a:ln w="38100" cmpd="dbl">
                <a:noFill/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3615" tIns="103615" rIns="103615" bIns="103615" rtlCol="0" anchor="ctr"/>
              <a:lstStyle/>
              <a:p>
                <a:pPr algn="ctr"/>
                <a:endParaRPr lang="en-US" altLang="zh-TW" sz="1600" dirty="0">
                  <a:solidFill>
                    <a:srgbClr val="E5007F"/>
                  </a:solidFill>
                  <a:latin typeface="ZapfHumnst BT" pitchFamily="34" charset="0"/>
                  <a:ea typeface="華康中黑體" pitchFamily="49" charset="-120"/>
                </a:endParaRPr>
              </a:p>
            </p:txBody>
          </p:sp>
          <p:grpSp>
            <p:nvGrpSpPr>
              <p:cNvPr id="29" name="群組 28">
                <a:extLst>
                  <a:ext uri="{FF2B5EF4-FFF2-40B4-BE49-F238E27FC236}">
                    <a16:creationId xmlns:a16="http://schemas.microsoft.com/office/drawing/2014/main" id="{6603A3E7-980B-42F2-AE43-94B1119FF16A}"/>
                  </a:ext>
                </a:extLst>
              </p:cNvPr>
              <p:cNvGrpSpPr/>
              <p:nvPr/>
            </p:nvGrpSpPr>
            <p:grpSpPr>
              <a:xfrm>
                <a:off x="4496215" y="4034228"/>
                <a:ext cx="1629307" cy="1508054"/>
                <a:chOff x="2463369" y="2215716"/>
                <a:chExt cx="1651323" cy="1528431"/>
              </a:xfrm>
            </p:grpSpPr>
            <p:sp>
              <p:nvSpPr>
                <p:cNvPr id="30" name="橢圓 29">
                  <a:extLst>
                    <a:ext uri="{FF2B5EF4-FFF2-40B4-BE49-F238E27FC236}">
                      <a16:creationId xmlns:a16="http://schemas.microsoft.com/office/drawing/2014/main" id="{90294D09-06F6-4A29-9FFC-31BF07E3311A}"/>
                    </a:ext>
                  </a:extLst>
                </p:cNvPr>
                <p:cNvSpPr/>
                <p:nvPr/>
              </p:nvSpPr>
              <p:spPr>
                <a:xfrm>
                  <a:off x="2614774" y="2244226"/>
                  <a:ext cx="1499918" cy="1499921"/>
                </a:xfrm>
                <a:prstGeom prst="ellipse">
                  <a:avLst/>
                </a:prstGeom>
                <a:solidFill>
                  <a:schemeClr val="bg1"/>
                </a:solidFill>
                <a:ln w="31750">
                  <a:solidFill>
                    <a:schemeClr val="accent5">
                      <a:lumMod val="60000"/>
                      <a:lumOff val="40000"/>
                    </a:schemeClr>
                  </a:solidFill>
                  <a:prstDash val="sysDash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/>
                  <a:r>
                    <a:rPr lang="zh-TW" altLang="en-US" sz="1400" dirty="0">
                      <a:solidFill>
                        <a:schemeClr val="tx1"/>
                      </a:solidFill>
                      <a:latin typeface="ZapfHumnst BT" pitchFamily="34" charset="0"/>
                      <a:ea typeface="華康中黑體" pitchFamily="49" charset="-120"/>
                    </a:rPr>
                    <a:t>完整的紅樹林生態景觀</a:t>
                  </a:r>
                  <a:endParaRPr lang="en-US" altLang="zh-TW" sz="1400" dirty="0">
                    <a:solidFill>
                      <a:schemeClr val="tx1"/>
                    </a:solidFill>
                    <a:latin typeface="ZapfHumnst BT" pitchFamily="34" charset="0"/>
                    <a:ea typeface="華康中黑體" pitchFamily="49" charset="-120"/>
                  </a:endParaRPr>
                </a:p>
              </p:txBody>
            </p:sp>
            <p:sp>
              <p:nvSpPr>
                <p:cNvPr id="31" name="橢圓 30">
                  <a:extLst>
                    <a:ext uri="{FF2B5EF4-FFF2-40B4-BE49-F238E27FC236}">
                      <a16:creationId xmlns:a16="http://schemas.microsoft.com/office/drawing/2014/main" id="{53FB61A0-8015-4450-8B61-78C2D65A0812}"/>
                    </a:ext>
                  </a:extLst>
                </p:cNvPr>
                <p:cNvSpPr/>
                <p:nvPr/>
              </p:nvSpPr>
              <p:spPr>
                <a:xfrm>
                  <a:off x="2463369" y="2215716"/>
                  <a:ext cx="470694" cy="470696"/>
                </a:xfrm>
                <a:prstGeom prst="ellipse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 w="25400">
                  <a:solidFill>
                    <a:schemeClr val="bg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2000" dirty="0">
                      <a:solidFill>
                        <a:schemeClr val="tx1"/>
                      </a:solidFill>
                      <a:latin typeface="+mj-lt"/>
                      <a:ea typeface="華康超黑體" panose="02010609010101010101"/>
                    </a:rPr>
                    <a:t>1</a:t>
                  </a:r>
                  <a:endParaRPr lang="en-US" sz="2000" dirty="0">
                    <a:solidFill>
                      <a:schemeClr val="tx1"/>
                    </a:solidFill>
                    <a:latin typeface="+mj-lt"/>
                    <a:ea typeface="華康超黑體" panose="02010609010101010101"/>
                  </a:endParaRPr>
                </a:p>
              </p:txBody>
            </p:sp>
          </p:grpSp>
        </p:grpSp>
        <p:grpSp>
          <p:nvGrpSpPr>
            <p:cNvPr id="18" name="群組 17">
              <a:extLst>
                <a:ext uri="{FF2B5EF4-FFF2-40B4-BE49-F238E27FC236}">
                  <a16:creationId xmlns:a16="http://schemas.microsoft.com/office/drawing/2014/main" id="{7DF73F0C-2525-4205-B331-DA547ECB86E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072224" y="4113106"/>
              <a:ext cx="1154107" cy="1071922"/>
              <a:chOff x="4740167" y="2414348"/>
              <a:chExt cx="1272594" cy="1181971"/>
            </a:xfrm>
          </p:grpSpPr>
          <p:grpSp>
            <p:nvGrpSpPr>
              <p:cNvPr id="19" name="群組 18">
                <a:extLst>
                  <a:ext uri="{FF2B5EF4-FFF2-40B4-BE49-F238E27FC236}">
                    <a16:creationId xmlns:a16="http://schemas.microsoft.com/office/drawing/2014/main" id="{94BB3AF1-20F2-46C9-A455-DA7BDC684730}"/>
                  </a:ext>
                </a:extLst>
              </p:cNvPr>
              <p:cNvGrpSpPr/>
              <p:nvPr/>
            </p:nvGrpSpPr>
            <p:grpSpPr>
              <a:xfrm>
                <a:off x="4740167" y="2556378"/>
                <a:ext cx="1218213" cy="1039941"/>
                <a:chOff x="4740167" y="2556378"/>
                <a:chExt cx="1218213" cy="1039941"/>
              </a:xfrm>
            </p:grpSpPr>
            <p:sp>
              <p:nvSpPr>
                <p:cNvPr id="23" name="橢圓 22">
                  <a:extLst>
                    <a:ext uri="{FF2B5EF4-FFF2-40B4-BE49-F238E27FC236}">
                      <a16:creationId xmlns:a16="http://schemas.microsoft.com/office/drawing/2014/main" id="{847B434A-903B-43DC-97A3-7941C357419C}"/>
                    </a:ext>
                  </a:extLst>
                </p:cNvPr>
                <p:cNvSpPr/>
                <p:nvPr/>
              </p:nvSpPr>
              <p:spPr>
                <a:xfrm>
                  <a:off x="4740167" y="2664015"/>
                  <a:ext cx="270339" cy="270339"/>
                </a:xfrm>
                <a:prstGeom prst="ellipse">
                  <a:avLst/>
                </a:prstGeom>
                <a:solidFill>
                  <a:schemeClr val="accent5">
                    <a:lumMod val="75000"/>
                    <a:alpha val="40000"/>
                  </a:schemeClr>
                </a:solidFill>
                <a:ln w="38100" cmpd="dbl">
                  <a:noFill/>
                  <a:prstDash val="solid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03615" tIns="103615" rIns="103615" bIns="103615" rtlCol="0" anchor="ctr"/>
                <a:lstStyle/>
                <a:p>
                  <a:pPr algn="ctr"/>
                  <a:endParaRPr lang="en-US" altLang="zh-TW" sz="3400" dirty="0">
                    <a:solidFill>
                      <a:srgbClr val="E5007F"/>
                    </a:solidFill>
                    <a:latin typeface="ZapfHumnst BT" pitchFamily="34" charset="0"/>
                    <a:ea typeface="華康中黑體" pitchFamily="49" charset="-120"/>
                  </a:endParaRPr>
                </a:p>
              </p:txBody>
            </p:sp>
            <p:sp>
              <p:nvSpPr>
                <p:cNvPr id="24" name="橢圓 23">
                  <a:extLst>
                    <a:ext uri="{FF2B5EF4-FFF2-40B4-BE49-F238E27FC236}">
                      <a16:creationId xmlns:a16="http://schemas.microsoft.com/office/drawing/2014/main" id="{9BBC4A8C-FF6A-4E71-BE75-BB314F1C3996}"/>
                    </a:ext>
                  </a:extLst>
                </p:cNvPr>
                <p:cNvSpPr/>
                <p:nvPr/>
              </p:nvSpPr>
              <p:spPr>
                <a:xfrm>
                  <a:off x="5785967" y="3250574"/>
                  <a:ext cx="172413" cy="172412"/>
                </a:xfrm>
                <a:prstGeom prst="ellipse">
                  <a:avLst/>
                </a:prstGeom>
                <a:noFill/>
                <a:ln w="38100" cmpd="sng">
                  <a:solidFill>
                    <a:schemeClr val="accent5">
                      <a:lumMod val="50000"/>
                      <a:alpha val="30000"/>
                    </a:schemeClr>
                  </a:solidFill>
                  <a:prstDash val="solid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03615" tIns="103615" rIns="103615" bIns="103615" rtlCol="0" anchor="ctr"/>
                <a:lstStyle/>
                <a:p>
                  <a:pPr algn="ctr"/>
                  <a:endParaRPr lang="en-US" altLang="zh-TW" sz="3400" dirty="0">
                    <a:solidFill>
                      <a:srgbClr val="E5007F"/>
                    </a:solidFill>
                    <a:latin typeface="ZapfHumnst BT" pitchFamily="34" charset="0"/>
                    <a:ea typeface="華康中黑體" pitchFamily="49" charset="-120"/>
                  </a:endParaRPr>
                </a:p>
              </p:txBody>
            </p:sp>
            <p:sp>
              <p:nvSpPr>
                <p:cNvPr id="25" name="橢圓 24">
                  <a:extLst>
                    <a:ext uri="{FF2B5EF4-FFF2-40B4-BE49-F238E27FC236}">
                      <a16:creationId xmlns:a16="http://schemas.microsoft.com/office/drawing/2014/main" id="{A6762EF9-D26B-4061-ADAB-4498D172C346}"/>
                    </a:ext>
                  </a:extLst>
                </p:cNvPr>
                <p:cNvSpPr/>
                <p:nvPr/>
              </p:nvSpPr>
              <p:spPr>
                <a:xfrm>
                  <a:off x="4855754" y="2556378"/>
                  <a:ext cx="1039941" cy="1039941"/>
                </a:xfrm>
                <a:prstGeom prst="ellipse">
                  <a:avLst/>
                </a:prstGeom>
                <a:solidFill>
                  <a:schemeClr val="accent5">
                    <a:lumMod val="75000"/>
                    <a:alpha val="40000"/>
                  </a:schemeClr>
                </a:solidFill>
                <a:ln w="38100" cmpd="dbl">
                  <a:noFill/>
                  <a:prstDash val="solid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03615" tIns="103615" rIns="103615" bIns="103615" rtlCol="0" anchor="ctr"/>
                <a:lstStyle/>
                <a:p>
                  <a:pPr algn="ctr"/>
                  <a:endParaRPr lang="en-US" altLang="zh-TW" sz="3400" dirty="0">
                    <a:solidFill>
                      <a:srgbClr val="E5007F"/>
                    </a:solidFill>
                    <a:latin typeface="ZapfHumnst BT" pitchFamily="34" charset="0"/>
                    <a:ea typeface="華康中黑體" pitchFamily="49" charset="-120"/>
                  </a:endParaRPr>
                </a:p>
              </p:txBody>
            </p:sp>
          </p:grpSp>
          <p:grpSp>
            <p:nvGrpSpPr>
              <p:cNvPr id="20" name="群組 19">
                <a:extLst>
                  <a:ext uri="{FF2B5EF4-FFF2-40B4-BE49-F238E27FC236}">
                    <a16:creationId xmlns:a16="http://schemas.microsoft.com/office/drawing/2014/main" id="{B207980D-79EF-49A9-8C48-BDEEA0674CA1}"/>
                  </a:ext>
                </a:extLst>
              </p:cNvPr>
              <p:cNvGrpSpPr/>
              <p:nvPr/>
            </p:nvGrpSpPr>
            <p:grpSpPr>
              <a:xfrm>
                <a:off x="4760667" y="2414348"/>
                <a:ext cx="1252094" cy="1094321"/>
                <a:chOff x="651874" y="2139575"/>
                <a:chExt cx="1747671" cy="1527450"/>
              </a:xfrm>
            </p:grpSpPr>
            <p:sp>
              <p:nvSpPr>
                <p:cNvPr id="21" name="橢圓 20">
                  <a:extLst>
                    <a:ext uri="{FF2B5EF4-FFF2-40B4-BE49-F238E27FC236}">
                      <a16:creationId xmlns:a16="http://schemas.microsoft.com/office/drawing/2014/main" id="{F3DB8813-02FD-42E3-85DE-B12C69562E8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72093" y="2139575"/>
                  <a:ext cx="1527452" cy="1527450"/>
                </a:xfrm>
                <a:prstGeom prst="ellipse">
                  <a:avLst/>
                </a:prstGeom>
                <a:solidFill>
                  <a:schemeClr val="bg1"/>
                </a:solidFill>
                <a:ln w="31750">
                  <a:solidFill>
                    <a:schemeClr val="accent5">
                      <a:lumMod val="50000"/>
                    </a:schemeClr>
                  </a:solidFill>
                  <a:prstDash val="sysDash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zh-TW" altLang="en-US" sz="1400" dirty="0">
                      <a:solidFill>
                        <a:schemeClr val="tx1"/>
                      </a:solidFill>
                      <a:latin typeface="ZapfHumnst BT" pitchFamily="34" charset="0"/>
                      <a:ea typeface="華康中黑體" pitchFamily="49" charset="-120"/>
                    </a:rPr>
                    <a:t>環境生態教育站</a:t>
                  </a:r>
                </a:p>
              </p:txBody>
            </p:sp>
            <p:sp>
              <p:nvSpPr>
                <p:cNvPr id="22" name="橢圓 21">
                  <a:extLst>
                    <a:ext uri="{FF2B5EF4-FFF2-40B4-BE49-F238E27FC236}">
                      <a16:creationId xmlns:a16="http://schemas.microsoft.com/office/drawing/2014/main" id="{09696258-DCC5-4A96-9688-3020191F3082}"/>
                    </a:ext>
                  </a:extLst>
                </p:cNvPr>
                <p:cNvSpPr/>
                <p:nvPr/>
              </p:nvSpPr>
              <p:spPr>
                <a:xfrm>
                  <a:off x="651874" y="2197694"/>
                  <a:ext cx="470697" cy="470696"/>
                </a:xfrm>
                <a:prstGeom prst="ellipse">
                  <a:avLst/>
                </a:prstGeom>
                <a:solidFill>
                  <a:schemeClr val="accent5">
                    <a:lumMod val="50000"/>
                  </a:schemeClr>
                </a:solidFill>
                <a:ln w="25400">
                  <a:solidFill>
                    <a:schemeClr val="bg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1800" b="1" dirty="0">
                      <a:solidFill>
                        <a:schemeClr val="bg1"/>
                      </a:solidFill>
                      <a:latin typeface="+mj-lt"/>
                      <a:ea typeface="華康超黑體" panose="02010609010101010101"/>
                    </a:rPr>
                    <a:t>3</a:t>
                  </a:r>
                  <a:endParaRPr lang="en-US" sz="1800" b="1" dirty="0">
                    <a:solidFill>
                      <a:schemeClr val="bg1"/>
                    </a:solidFill>
                    <a:latin typeface="+mj-lt"/>
                    <a:ea typeface="華康超黑體" panose="02010609010101010101"/>
                  </a:endParaRPr>
                </a:p>
              </p:txBody>
            </p:sp>
          </p:grpSp>
        </p:grpSp>
      </p:grpSp>
      <p:pic>
        <p:nvPicPr>
          <p:cNvPr id="2050" name="Picture 2" descr="\\eda\EDA-Projects\200303五股規劃案\06基本設計\02作業圖檔\08 Perspective\01 Planning\林蔭樹海區\步道停留點模擬before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260" y="3506790"/>
            <a:ext cx="2969244" cy="1980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向下箭號 45"/>
          <p:cNvSpPr/>
          <p:nvPr/>
        </p:nvSpPr>
        <p:spPr>
          <a:xfrm rot="16200000">
            <a:off x="7016532" y="5257833"/>
            <a:ext cx="360040" cy="466243"/>
          </a:xfrm>
          <a:prstGeom prst="downArrow">
            <a:avLst/>
          </a:prstGeom>
          <a:solidFill>
            <a:srgbClr val="FF0066"/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45" name="矩形 44"/>
          <p:cNvSpPr/>
          <p:nvPr/>
        </p:nvSpPr>
        <p:spPr>
          <a:xfrm>
            <a:off x="193490" y="260720"/>
            <a:ext cx="82955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dirty="0">
                <a:solidFill>
                  <a:schemeClr val="accent5">
                    <a:lumMod val="75000"/>
                  </a:schemeClr>
                </a:solidFill>
              </a:rPr>
              <a:t>淡水河五股蘆洲沿岸水環境整體改善計畫</a:t>
            </a:r>
            <a:r>
              <a:rPr lang="en-US" altLang="zh-TW" sz="2800" dirty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zh-TW" altLang="en-US" sz="2800" dirty="0">
                <a:solidFill>
                  <a:schemeClr val="accent5">
                    <a:lumMod val="75000"/>
                  </a:schemeClr>
                </a:solidFill>
              </a:rPr>
              <a:t>第二期</a:t>
            </a:r>
            <a:r>
              <a:rPr lang="en-US" altLang="zh-TW" sz="2800" dirty="0">
                <a:solidFill>
                  <a:schemeClr val="accent5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47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10092373" y="8905558"/>
            <a:ext cx="2667000" cy="6400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Ü"/>
              <a:defRPr kumimoji="1" sz="4480">
                <a:solidFill>
                  <a:schemeClr val="tx1"/>
                </a:solidFill>
                <a:latin typeface="Arial Narrow" panose="020B0606020202030204" pitchFamily="34" charset="0"/>
                <a:ea typeface="新細明體" panose="02020500000000000000" pitchFamily="18" charset="-120"/>
              </a:defRPr>
            </a:lvl1pPr>
            <a:lvl2pPr marL="1040130" indent="-400050">
              <a:spcBef>
                <a:spcPct val="20000"/>
              </a:spcBef>
              <a:buSzPct val="130000"/>
              <a:buBlip>
                <a:blip r:embed="rId10"/>
              </a:buBlip>
              <a:defRPr kumimoji="1" sz="3920">
                <a:solidFill>
                  <a:schemeClr val="tx1"/>
                </a:solidFill>
                <a:latin typeface="Arial Narrow" panose="020B0606020202030204" pitchFamily="34" charset="0"/>
                <a:ea typeface="新細明體" panose="02020500000000000000" pitchFamily="18" charset="-120"/>
              </a:defRPr>
            </a:lvl2pPr>
            <a:lvl3pPr marL="1600200" indent="-320040">
              <a:spcBef>
                <a:spcPct val="20000"/>
              </a:spcBef>
              <a:buChar char="–"/>
              <a:defRPr kumimoji="1" sz="3360">
                <a:solidFill>
                  <a:schemeClr val="tx1"/>
                </a:solidFill>
                <a:latin typeface="Arial Narrow" panose="020B0606020202030204" pitchFamily="34" charset="0"/>
                <a:ea typeface="新細明體" panose="02020500000000000000" pitchFamily="18" charset="-120"/>
              </a:defRPr>
            </a:lvl3pPr>
            <a:lvl4pPr marL="2240280" indent="-32004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w"/>
              <a:defRPr kumimoji="1" sz="2800">
                <a:solidFill>
                  <a:schemeClr val="tx1"/>
                </a:solidFill>
                <a:latin typeface="Arial Narrow" panose="020B0606020202030204" pitchFamily="34" charset="0"/>
                <a:ea typeface="新細明體" panose="02020500000000000000" pitchFamily="18" charset="-120"/>
              </a:defRPr>
            </a:lvl4pPr>
            <a:lvl5pPr marL="2880360" indent="-320040">
              <a:spcBef>
                <a:spcPct val="20000"/>
              </a:spcBef>
              <a:buSzPct val="115000"/>
              <a:buBlip>
                <a:blip r:embed="rId10"/>
              </a:buBlip>
              <a:defRPr kumimoji="1" sz="2800">
                <a:solidFill>
                  <a:schemeClr val="tx1"/>
                </a:solidFill>
                <a:latin typeface="Arial Narrow" panose="020B0606020202030204" pitchFamily="34" charset="0"/>
                <a:ea typeface="新細明體" panose="02020500000000000000" pitchFamily="18" charset="-120"/>
              </a:defRPr>
            </a:lvl5pPr>
            <a:lvl6pPr marL="3520440" indent="-320040" eaLnBrk="0" fontAlgn="base" hangingPunct="0">
              <a:spcBef>
                <a:spcPct val="20000"/>
              </a:spcBef>
              <a:spcAft>
                <a:spcPct val="0"/>
              </a:spcAft>
              <a:buSzPct val="115000"/>
              <a:buBlip>
                <a:blip r:embed="rId10"/>
              </a:buBlip>
              <a:defRPr kumimoji="1" sz="2800">
                <a:solidFill>
                  <a:schemeClr val="tx1"/>
                </a:solidFill>
                <a:latin typeface="Arial Narrow" panose="020B0606020202030204" pitchFamily="34" charset="0"/>
                <a:ea typeface="新細明體" panose="02020500000000000000" pitchFamily="18" charset="-120"/>
              </a:defRPr>
            </a:lvl6pPr>
            <a:lvl7pPr marL="4160520" indent="-320040" eaLnBrk="0" fontAlgn="base" hangingPunct="0">
              <a:spcBef>
                <a:spcPct val="20000"/>
              </a:spcBef>
              <a:spcAft>
                <a:spcPct val="0"/>
              </a:spcAft>
              <a:buSzPct val="115000"/>
              <a:buBlip>
                <a:blip r:embed="rId10"/>
              </a:buBlip>
              <a:defRPr kumimoji="1" sz="2800">
                <a:solidFill>
                  <a:schemeClr val="tx1"/>
                </a:solidFill>
                <a:latin typeface="Arial Narrow" panose="020B0606020202030204" pitchFamily="34" charset="0"/>
                <a:ea typeface="新細明體" panose="02020500000000000000" pitchFamily="18" charset="-120"/>
              </a:defRPr>
            </a:lvl7pPr>
            <a:lvl8pPr marL="4800600" indent="-320040" eaLnBrk="0" fontAlgn="base" hangingPunct="0">
              <a:spcBef>
                <a:spcPct val="20000"/>
              </a:spcBef>
              <a:spcAft>
                <a:spcPct val="0"/>
              </a:spcAft>
              <a:buSzPct val="115000"/>
              <a:buBlip>
                <a:blip r:embed="rId10"/>
              </a:buBlip>
              <a:defRPr kumimoji="1" sz="2800">
                <a:solidFill>
                  <a:schemeClr val="tx1"/>
                </a:solidFill>
                <a:latin typeface="Arial Narrow" panose="020B0606020202030204" pitchFamily="34" charset="0"/>
                <a:ea typeface="新細明體" panose="02020500000000000000" pitchFamily="18" charset="-120"/>
              </a:defRPr>
            </a:lvl8pPr>
            <a:lvl9pPr marL="5440680" indent="-320040" eaLnBrk="0" fontAlgn="base" hangingPunct="0">
              <a:spcBef>
                <a:spcPct val="20000"/>
              </a:spcBef>
              <a:spcAft>
                <a:spcPct val="0"/>
              </a:spcAft>
              <a:buSzPct val="115000"/>
              <a:buBlip>
                <a:blip r:embed="rId10"/>
              </a:buBlip>
              <a:defRPr kumimoji="1" sz="2800">
                <a:solidFill>
                  <a:schemeClr val="tx1"/>
                </a:solidFill>
                <a:latin typeface="Arial Narrow" panose="020B0606020202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AB5793D-13DC-485E-837B-D06822D12FBF}" type="slidenum">
              <a:rPr kumimoji="0" lang="en-US" altLang="zh-TW" sz="1960"/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kumimoji="0" lang="en-US" altLang="zh-TW" sz="1960"/>
          </a:p>
        </p:txBody>
      </p:sp>
    </p:spTree>
    <p:extLst>
      <p:ext uri="{BB962C8B-B14F-4D97-AF65-F5344CB8AC3E}">
        <p14:creationId xmlns:p14="http://schemas.microsoft.com/office/powerpoint/2010/main" val="385688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矩形 439">
            <a:extLst>
              <a:ext uri="{FF2B5EF4-FFF2-40B4-BE49-F238E27FC236}">
                <a16:creationId xmlns:a16="http://schemas.microsoft.com/office/drawing/2014/main" id="{899FDD65-08A7-4ABD-877E-E4A05AFA999F}"/>
              </a:ext>
            </a:extLst>
          </p:cNvPr>
          <p:cNvSpPr/>
          <p:nvPr/>
        </p:nvSpPr>
        <p:spPr>
          <a:xfrm>
            <a:off x="136104" y="290455"/>
            <a:ext cx="12529391" cy="9118657"/>
          </a:xfrm>
          <a:prstGeom prst="rect">
            <a:avLst/>
          </a:prstGeom>
          <a:noFill/>
          <a:ln w="19050" cap="rnd"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ln w="57150">
                <a:noFill/>
              </a:ln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035" b="7700"/>
          <a:stretch/>
        </p:blipFill>
        <p:spPr bwMode="auto">
          <a:xfrm>
            <a:off x="423944" y="6598754"/>
            <a:ext cx="11953520" cy="2553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矩形 12"/>
          <p:cNvSpPr/>
          <p:nvPr/>
        </p:nvSpPr>
        <p:spPr>
          <a:xfrm>
            <a:off x="657820" y="2910639"/>
            <a:ext cx="3380095" cy="1502947"/>
          </a:xfrm>
          <a:prstGeom prst="rect">
            <a:avLst/>
          </a:prstGeom>
        </p:spPr>
        <p:txBody>
          <a:bodyPr wrap="square" lIns="91413" tIns="45706" rIns="91413" bIns="45706">
            <a:spAutoFit/>
          </a:bodyPr>
          <a:lstStyle/>
          <a:p>
            <a:pPr algn="just">
              <a:lnSpc>
                <a:spcPts val="2249"/>
              </a:lnSpc>
              <a:defRPr/>
            </a:pPr>
            <a:r>
              <a:rPr lang="zh-TW" altLang="en-US" sz="1800" b="1" kern="0" dirty="0" smtClean="0">
                <a:solidFill>
                  <a:srgbClr val="E5007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地方</a:t>
            </a:r>
            <a:r>
              <a:rPr lang="zh-TW" altLang="en-US" sz="1800" b="1" kern="0" dirty="0">
                <a:solidFill>
                  <a:srgbClr val="E5007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文化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結合八里地區著名的打石產業，營造</a:t>
            </a:r>
            <a:r>
              <a:rPr lang="zh-TW" altLang="en-US" sz="1800" kern="0" dirty="0">
                <a:solidFill>
                  <a:srgbClr val="E5007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打石地景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特色公園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ts val="2249"/>
              </a:lnSpc>
              <a:defRPr/>
            </a:pPr>
            <a:r>
              <a:rPr lang="zh-TW" altLang="en-US" sz="1800" b="1" kern="0" dirty="0">
                <a:solidFill>
                  <a:srgbClr val="E5007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休閒賞景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en-US" altLang="zh-TW" sz="1800" kern="0" dirty="0">
                <a:solidFill>
                  <a:srgbClr val="E5007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270</a:t>
            </a:r>
            <a:r>
              <a:rPr lang="zh-TW" altLang="en-US" sz="1800" kern="0" dirty="0">
                <a:solidFill>
                  <a:srgbClr val="E5007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度眺景空間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，將淡水河右岸景色盡收眼底</a:t>
            </a:r>
            <a:endParaRPr lang="zh-TW" altLang="en-US" sz="1800" b="1" kern="0" dirty="0">
              <a:solidFill>
                <a:srgbClr val="E5007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文本框 37">
            <a:extLst>
              <a:ext uri="{FF2B5EF4-FFF2-40B4-BE49-F238E27FC236}">
                <a16:creationId xmlns:a16="http://schemas.microsoft.com/office/drawing/2014/main" id="{5C51C4ED-E1C0-4B0A-A50C-F8C42A5E59DF}"/>
              </a:ext>
            </a:extLst>
          </p:cNvPr>
          <p:cNvSpPr txBox="1"/>
          <p:nvPr/>
        </p:nvSpPr>
        <p:spPr>
          <a:xfrm>
            <a:off x="278566" y="878039"/>
            <a:ext cx="9872695" cy="665694"/>
          </a:xfrm>
          <a:prstGeom prst="rect">
            <a:avLst/>
          </a:prstGeom>
          <a:noFill/>
        </p:spPr>
        <p:txBody>
          <a:bodyPr wrap="square" lIns="34417" tIns="17208" rIns="34417" bIns="17208" rtlCol="0">
            <a:spAutoFit/>
          </a:bodyPr>
          <a:lstStyle/>
          <a:p>
            <a:pPr lvl="0"/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米倉打石地景公園及周邊自行車道環境改善工程</a:t>
            </a:r>
          </a:p>
          <a:p>
            <a:pPr lvl="0"/>
            <a:endParaRPr lang="en-US" altLang="zh-TW" sz="1700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7" name="Picture 2" descr="\\eda\EDA-Projects\201208一區110年度高灘地\05簡報歸檔\06-10\15 D1 景觀細部詳圖-D1-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3271" b="7856"/>
          <a:stretch/>
        </p:blipFill>
        <p:spPr bwMode="auto">
          <a:xfrm>
            <a:off x="383273" y="4520017"/>
            <a:ext cx="6453867" cy="2003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" descr="\\eda\EDA-Projects\201208一區110年度高灘地\05簡報歸檔\06-10\15 D1 景觀細部詳圖-D1-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95" r="27626" b="64491"/>
          <a:stretch/>
        </p:blipFill>
        <p:spPr bwMode="auto">
          <a:xfrm>
            <a:off x="4990753" y="2937745"/>
            <a:ext cx="1329201" cy="1509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語音泡泡: 圓角矩形 39">
            <a:extLst>
              <a:ext uri="{FF2B5EF4-FFF2-40B4-BE49-F238E27FC236}">
                <a16:creationId xmlns:a16="http://schemas.microsoft.com/office/drawing/2014/main" id="{4A04B990-7AF8-4CD6-A865-6E1B94B7646C}"/>
              </a:ext>
            </a:extLst>
          </p:cNvPr>
          <p:cNvSpPr/>
          <p:nvPr/>
        </p:nvSpPr>
        <p:spPr>
          <a:xfrm>
            <a:off x="4096048" y="6167427"/>
            <a:ext cx="2883175" cy="648072"/>
          </a:xfrm>
          <a:prstGeom prst="wedgeRoundRectCallout">
            <a:avLst>
              <a:gd name="adj1" fmla="val -73259"/>
              <a:gd name="adj2" fmla="val 72696"/>
              <a:gd name="adj3" fmla="val 16667"/>
            </a:avLst>
          </a:prstGeom>
          <a:solidFill>
            <a:schemeClr val="bg1"/>
          </a:solidFill>
          <a:ln w="6350">
            <a:solidFill>
              <a:srgbClr val="E5007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990" tIns="35990" rIns="35990" bIns="35990" rtlCol="0" anchor="ctr"/>
          <a:lstStyle/>
          <a:p>
            <a:pPr algn="ctr">
              <a:spcBef>
                <a:spcPts val="600"/>
              </a:spcBef>
              <a:tabLst>
                <a:tab pos="2636388" algn="ctr"/>
                <a:tab pos="5272777" algn="r"/>
              </a:tabLst>
            </a:pPr>
            <a:r>
              <a:rPr lang="zh-TW" altLang="en-US" sz="2000" dirty="0">
                <a:solidFill>
                  <a:srgbClr val="E3007A"/>
                </a:solidFill>
                <a:latin typeface="新細明體"/>
              </a:rPr>
              <a:t>「</a:t>
            </a:r>
            <a:r>
              <a:rPr lang="zh-TW" altLang="en-US" sz="2000" dirty="0">
                <a:solidFill>
                  <a:srgbClr val="E3007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八里無限</a:t>
            </a:r>
            <a:r>
              <a:rPr lang="en-US" altLang="zh-TW" sz="2000" dirty="0">
                <a:solidFill>
                  <a:srgbClr val="E3007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zh-TW" altLang="en-US" sz="2000" dirty="0">
                <a:solidFill>
                  <a:srgbClr val="E3007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雕塑石</a:t>
            </a:r>
            <a:r>
              <a:rPr lang="zh-TW" altLang="en-US" sz="2000" dirty="0" smtClean="0">
                <a:solidFill>
                  <a:srgbClr val="E3007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椅</a:t>
            </a:r>
            <a:endParaRPr lang="en-US" altLang="zh-TW" sz="2000" dirty="0">
              <a:solidFill>
                <a:srgbClr val="E3007A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43" name="群組 42"/>
          <p:cNvGrpSpPr/>
          <p:nvPr/>
        </p:nvGrpSpPr>
        <p:grpSpPr>
          <a:xfrm>
            <a:off x="8323668" y="668812"/>
            <a:ext cx="3600000" cy="2025000"/>
            <a:chOff x="6706405" y="1439667"/>
            <a:chExt cx="3600000" cy="2025000"/>
          </a:xfrm>
        </p:grpSpPr>
        <p:pic>
          <p:nvPicPr>
            <p:cNvPr id="44" name="Picture 2" descr="\\eda\EDA-Projects\200303五股規劃案\02現況照片\1090409-與股長全程會勘\綠淨\DJI_0673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6405" y="1439667"/>
              <a:ext cx="3600000" cy="2025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矩形 44"/>
            <p:cNvSpPr/>
            <p:nvPr/>
          </p:nvSpPr>
          <p:spPr>
            <a:xfrm>
              <a:off x="6756688" y="3075152"/>
              <a:ext cx="345004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TW" altLang="en-US" sz="1600" b="1" kern="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現況無停留空間、缺乏空間自</a:t>
              </a:r>
              <a:r>
                <a:rPr lang="zh-TW" altLang="en-US" sz="1600" b="1" kern="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明</a:t>
              </a:r>
              <a:r>
                <a:rPr lang="zh-TW" altLang="en-US" sz="1600" b="1" kern="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性</a:t>
              </a:r>
              <a:endParaRPr lang="zh-TW" altLang="en-US" sz="1600" b="1" kern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5" name="群組 14">
            <a:extLst>
              <a:ext uri="{FF2B5EF4-FFF2-40B4-BE49-F238E27FC236}">
                <a16:creationId xmlns:a16="http://schemas.microsoft.com/office/drawing/2014/main" id="{D20C2CDC-1846-40A9-A574-87D0FBF6F8E2}"/>
              </a:ext>
            </a:extLst>
          </p:cNvPr>
          <p:cNvGrpSpPr/>
          <p:nvPr/>
        </p:nvGrpSpPr>
        <p:grpSpPr>
          <a:xfrm>
            <a:off x="660215" y="1363151"/>
            <a:ext cx="4396958" cy="1363509"/>
            <a:chOff x="1599218" y="4077072"/>
            <a:chExt cx="3627113" cy="1124778"/>
          </a:xfrm>
        </p:grpSpPr>
        <p:grpSp>
          <p:nvGrpSpPr>
            <p:cNvPr id="16" name="群組 15">
              <a:extLst>
                <a:ext uri="{FF2B5EF4-FFF2-40B4-BE49-F238E27FC236}">
                  <a16:creationId xmlns:a16="http://schemas.microsoft.com/office/drawing/2014/main" id="{DBAC4715-C5C0-4165-93E2-46CBBE211CC9}"/>
                </a:ext>
              </a:extLst>
            </p:cNvPr>
            <p:cNvGrpSpPr/>
            <p:nvPr/>
          </p:nvGrpSpPr>
          <p:grpSpPr>
            <a:xfrm>
              <a:off x="2800360" y="4077072"/>
              <a:ext cx="1194209" cy="1114482"/>
              <a:chOff x="2604821" y="4479793"/>
              <a:chExt cx="1781677" cy="1662728"/>
            </a:xfrm>
          </p:grpSpPr>
          <p:sp>
            <p:nvSpPr>
              <p:cNvPr id="32" name="橢圓 31">
                <a:extLst>
                  <a:ext uri="{FF2B5EF4-FFF2-40B4-BE49-F238E27FC236}">
                    <a16:creationId xmlns:a16="http://schemas.microsoft.com/office/drawing/2014/main" id="{4455DE89-2252-4125-A6CB-F56C8A978D60}"/>
                  </a:ext>
                </a:extLst>
              </p:cNvPr>
              <p:cNvSpPr/>
              <p:nvPr/>
            </p:nvSpPr>
            <p:spPr>
              <a:xfrm>
                <a:off x="2957645" y="4479793"/>
                <a:ext cx="306502" cy="306502"/>
              </a:xfrm>
              <a:prstGeom prst="ellipse">
                <a:avLst/>
              </a:prstGeom>
              <a:solidFill>
                <a:schemeClr val="accent5">
                  <a:lumMod val="75000"/>
                  <a:alpha val="40000"/>
                </a:schemeClr>
              </a:solidFill>
              <a:ln w="38100" cmpd="dbl">
                <a:noFill/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3615" tIns="103615" rIns="103615" bIns="103615" rtlCol="0" anchor="ctr"/>
              <a:lstStyle/>
              <a:p>
                <a:pPr algn="ctr"/>
                <a:endParaRPr lang="en-US" altLang="zh-TW" sz="1600" dirty="0">
                  <a:solidFill>
                    <a:srgbClr val="E5007F"/>
                  </a:solidFill>
                  <a:latin typeface="ZapfHumnst BT" pitchFamily="34" charset="0"/>
                  <a:ea typeface="華康中黑體" pitchFamily="49" charset="-120"/>
                </a:endParaRPr>
              </a:p>
            </p:txBody>
          </p:sp>
          <p:sp>
            <p:nvSpPr>
              <p:cNvPr id="33" name="橢圓 32">
                <a:extLst>
                  <a:ext uri="{FF2B5EF4-FFF2-40B4-BE49-F238E27FC236}">
                    <a16:creationId xmlns:a16="http://schemas.microsoft.com/office/drawing/2014/main" id="{1A30844D-CD46-45CA-9C2F-6A18143571D9}"/>
                  </a:ext>
                </a:extLst>
              </p:cNvPr>
              <p:cNvSpPr/>
              <p:nvPr/>
            </p:nvSpPr>
            <p:spPr>
              <a:xfrm>
                <a:off x="2954303" y="4710326"/>
                <a:ext cx="1432195" cy="1432195"/>
              </a:xfrm>
              <a:prstGeom prst="ellipse">
                <a:avLst/>
              </a:prstGeom>
              <a:solidFill>
                <a:schemeClr val="accent5">
                  <a:lumMod val="75000"/>
                  <a:alpha val="40000"/>
                </a:schemeClr>
              </a:solidFill>
              <a:ln w="38100" cmpd="dbl">
                <a:noFill/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3615" tIns="103615" rIns="103615" bIns="103615" rtlCol="0" anchor="ctr"/>
              <a:lstStyle/>
              <a:p>
                <a:pPr algn="ctr"/>
                <a:endParaRPr lang="en-US" altLang="zh-TW" sz="1600" dirty="0">
                  <a:solidFill>
                    <a:srgbClr val="E5007F"/>
                  </a:solidFill>
                  <a:latin typeface="ZapfHumnst BT" pitchFamily="34" charset="0"/>
                  <a:ea typeface="華康中黑體" pitchFamily="49" charset="-120"/>
                </a:endParaRPr>
              </a:p>
            </p:txBody>
          </p:sp>
          <p:grpSp>
            <p:nvGrpSpPr>
              <p:cNvPr id="34" name="群組 33">
                <a:extLst>
                  <a:ext uri="{FF2B5EF4-FFF2-40B4-BE49-F238E27FC236}">
                    <a16:creationId xmlns:a16="http://schemas.microsoft.com/office/drawing/2014/main" id="{A4F358AD-A535-4B34-A8D7-F9A74D43A5E1}"/>
                  </a:ext>
                </a:extLst>
              </p:cNvPr>
              <p:cNvGrpSpPr/>
              <p:nvPr/>
            </p:nvGrpSpPr>
            <p:grpSpPr>
              <a:xfrm>
                <a:off x="2604821" y="4517209"/>
                <a:ext cx="1635277" cy="1500345"/>
                <a:chOff x="715364" y="2119601"/>
                <a:chExt cx="1657373" cy="1520619"/>
              </a:xfrm>
            </p:grpSpPr>
            <p:sp>
              <p:nvSpPr>
                <p:cNvPr id="35" name="橢圓 34">
                  <a:extLst>
                    <a:ext uri="{FF2B5EF4-FFF2-40B4-BE49-F238E27FC236}">
                      <a16:creationId xmlns:a16="http://schemas.microsoft.com/office/drawing/2014/main" id="{6CE6D05B-C364-48F9-B9DC-5C88D114F269}"/>
                    </a:ext>
                  </a:extLst>
                </p:cNvPr>
                <p:cNvSpPr/>
                <p:nvPr/>
              </p:nvSpPr>
              <p:spPr>
                <a:xfrm>
                  <a:off x="872091" y="2139573"/>
                  <a:ext cx="1500646" cy="1500647"/>
                </a:xfrm>
                <a:prstGeom prst="ellipse">
                  <a:avLst/>
                </a:prstGeom>
                <a:solidFill>
                  <a:schemeClr val="bg1"/>
                </a:solidFill>
                <a:ln w="31750">
                  <a:solidFill>
                    <a:schemeClr val="accent5">
                      <a:lumMod val="75000"/>
                    </a:schemeClr>
                  </a:solidFill>
                  <a:prstDash val="sysDash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36000" tIns="36000" rIns="36000" bIns="36000" rtlCol="0" anchor="ctr" anchorCtr="1"/>
                <a:lstStyle/>
                <a:p>
                  <a:pPr algn="ctr"/>
                  <a:r>
                    <a:rPr lang="zh-TW" altLang="en-US" sz="1400" dirty="0">
                      <a:solidFill>
                        <a:schemeClr val="tx1"/>
                      </a:solidFill>
                      <a:latin typeface="ZapfHumnst BT" pitchFamily="34" charset="0"/>
                      <a:ea typeface="華康中黑體" pitchFamily="49" charset="-120"/>
                    </a:rPr>
                    <a:t>標誌性的打石地景</a:t>
                  </a:r>
                </a:p>
              </p:txBody>
            </p:sp>
            <p:sp>
              <p:nvSpPr>
                <p:cNvPr id="36" name="橢圓 35">
                  <a:extLst>
                    <a:ext uri="{FF2B5EF4-FFF2-40B4-BE49-F238E27FC236}">
                      <a16:creationId xmlns:a16="http://schemas.microsoft.com/office/drawing/2014/main" id="{BA39E626-F409-4024-9077-C3FE10BAF256}"/>
                    </a:ext>
                  </a:extLst>
                </p:cNvPr>
                <p:cNvSpPr/>
                <p:nvPr/>
              </p:nvSpPr>
              <p:spPr>
                <a:xfrm>
                  <a:off x="715364" y="2119601"/>
                  <a:ext cx="470697" cy="470697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  <a:ln w="25400">
                  <a:solidFill>
                    <a:schemeClr val="bg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2000" dirty="0">
                      <a:solidFill>
                        <a:schemeClr val="bg1"/>
                      </a:solidFill>
                      <a:latin typeface="+mj-lt"/>
                      <a:ea typeface="華康超黑體" panose="02010609010101010101"/>
                    </a:rPr>
                    <a:t>2</a:t>
                  </a:r>
                  <a:endParaRPr lang="en-US" sz="2000" dirty="0">
                    <a:solidFill>
                      <a:schemeClr val="bg1"/>
                    </a:solidFill>
                    <a:latin typeface="+mj-lt"/>
                    <a:ea typeface="華康超黑體" panose="02010609010101010101"/>
                  </a:endParaRPr>
                </a:p>
              </p:txBody>
            </p:sp>
          </p:grpSp>
        </p:grpSp>
        <p:grpSp>
          <p:nvGrpSpPr>
            <p:cNvPr id="17" name="群組 16">
              <a:extLst>
                <a:ext uri="{FF2B5EF4-FFF2-40B4-BE49-F238E27FC236}">
                  <a16:creationId xmlns:a16="http://schemas.microsoft.com/office/drawing/2014/main" id="{A03476D9-E640-4A05-BA69-B253424365CF}"/>
                </a:ext>
              </a:extLst>
            </p:cNvPr>
            <p:cNvGrpSpPr/>
            <p:nvPr/>
          </p:nvGrpSpPr>
          <p:grpSpPr>
            <a:xfrm>
              <a:off x="1599218" y="4115359"/>
              <a:ext cx="1123488" cy="1086491"/>
              <a:chOff x="4476563" y="4034228"/>
              <a:chExt cx="1675351" cy="1620185"/>
            </a:xfrm>
          </p:grpSpPr>
          <p:sp>
            <p:nvSpPr>
              <p:cNvPr id="26" name="橢圓 25">
                <a:extLst>
                  <a:ext uri="{FF2B5EF4-FFF2-40B4-BE49-F238E27FC236}">
                    <a16:creationId xmlns:a16="http://schemas.microsoft.com/office/drawing/2014/main" id="{F35B7E12-FB01-45D9-AF1A-58B91233885C}"/>
                  </a:ext>
                </a:extLst>
              </p:cNvPr>
              <p:cNvSpPr/>
              <p:nvPr/>
            </p:nvSpPr>
            <p:spPr>
              <a:xfrm>
                <a:off x="4476563" y="4448809"/>
                <a:ext cx="372306" cy="372306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  <a:alpha val="40000"/>
                </a:schemeClr>
              </a:solidFill>
              <a:ln w="38100" cmpd="dbl">
                <a:noFill/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3615" tIns="103615" rIns="103615" bIns="103615" rtlCol="0" anchor="ctr"/>
              <a:lstStyle/>
              <a:p>
                <a:pPr algn="ctr"/>
                <a:endParaRPr lang="en-US" altLang="zh-TW" sz="1600" dirty="0">
                  <a:solidFill>
                    <a:srgbClr val="E5007F"/>
                  </a:solidFill>
                  <a:latin typeface="ZapfHumnst BT" pitchFamily="34" charset="0"/>
                  <a:ea typeface="華康中黑體" pitchFamily="49" charset="-120"/>
                </a:endParaRPr>
              </a:p>
            </p:txBody>
          </p:sp>
          <p:sp>
            <p:nvSpPr>
              <p:cNvPr id="27" name="橢圓 26">
                <a:extLst>
                  <a:ext uri="{FF2B5EF4-FFF2-40B4-BE49-F238E27FC236}">
                    <a16:creationId xmlns:a16="http://schemas.microsoft.com/office/drawing/2014/main" id="{AF4E0F09-DAAD-4FB8-BB66-50E1251861F8}"/>
                  </a:ext>
                </a:extLst>
              </p:cNvPr>
              <p:cNvSpPr/>
              <p:nvPr/>
            </p:nvSpPr>
            <p:spPr>
              <a:xfrm>
                <a:off x="5914469" y="4266439"/>
                <a:ext cx="237445" cy="237446"/>
              </a:xfrm>
              <a:prstGeom prst="ellipse">
                <a:avLst/>
              </a:prstGeom>
              <a:noFill/>
              <a:ln w="38100" cmpd="sng">
                <a:solidFill>
                  <a:schemeClr val="accent5">
                    <a:lumMod val="60000"/>
                    <a:lumOff val="40000"/>
                    <a:alpha val="30000"/>
                  </a:schemeClr>
                </a:solidFill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3615" tIns="103615" rIns="103615" bIns="103615" rtlCol="0" anchor="ctr"/>
              <a:lstStyle/>
              <a:p>
                <a:pPr algn="ctr"/>
                <a:endParaRPr lang="en-US" altLang="zh-TW" sz="1600" dirty="0">
                  <a:solidFill>
                    <a:srgbClr val="E5007F"/>
                  </a:solidFill>
                  <a:latin typeface="ZapfHumnst BT" pitchFamily="34" charset="0"/>
                  <a:ea typeface="華康中黑體" pitchFamily="49" charset="-120"/>
                </a:endParaRPr>
              </a:p>
            </p:txBody>
          </p:sp>
          <p:sp>
            <p:nvSpPr>
              <p:cNvPr id="28" name="橢圓 27">
                <a:extLst>
                  <a:ext uri="{FF2B5EF4-FFF2-40B4-BE49-F238E27FC236}">
                    <a16:creationId xmlns:a16="http://schemas.microsoft.com/office/drawing/2014/main" id="{DC9D228A-5E77-4146-99F2-979E9C84C097}"/>
                  </a:ext>
                </a:extLst>
              </p:cNvPr>
              <p:cNvSpPr/>
              <p:nvPr/>
            </p:nvSpPr>
            <p:spPr>
              <a:xfrm>
                <a:off x="4531514" y="4222218"/>
                <a:ext cx="1432195" cy="1432195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  <a:alpha val="40000"/>
                </a:schemeClr>
              </a:solidFill>
              <a:ln w="38100" cmpd="dbl">
                <a:noFill/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3615" tIns="103615" rIns="103615" bIns="103615" rtlCol="0" anchor="ctr"/>
              <a:lstStyle/>
              <a:p>
                <a:pPr algn="ctr"/>
                <a:endParaRPr lang="en-US" altLang="zh-TW" sz="1600" dirty="0">
                  <a:solidFill>
                    <a:srgbClr val="E5007F"/>
                  </a:solidFill>
                  <a:latin typeface="ZapfHumnst BT" pitchFamily="34" charset="0"/>
                  <a:ea typeface="華康中黑體" pitchFamily="49" charset="-120"/>
                </a:endParaRPr>
              </a:p>
            </p:txBody>
          </p:sp>
          <p:grpSp>
            <p:nvGrpSpPr>
              <p:cNvPr id="29" name="群組 28">
                <a:extLst>
                  <a:ext uri="{FF2B5EF4-FFF2-40B4-BE49-F238E27FC236}">
                    <a16:creationId xmlns:a16="http://schemas.microsoft.com/office/drawing/2014/main" id="{6603A3E7-980B-42F2-AE43-94B1119FF16A}"/>
                  </a:ext>
                </a:extLst>
              </p:cNvPr>
              <p:cNvGrpSpPr/>
              <p:nvPr/>
            </p:nvGrpSpPr>
            <p:grpSpPr>
              <a:xfrm>
                <a:off x="4496215" y="4034228"/>
                <a:ext cx="1629307" cy="1508054"/>
                <a:chOff x="2463369" y="2215716"/>
                <a:chExt cx="1651323" cy="1528431"/>
              </a:xfrm>
            </p:grpSpPr>
            <p:sp>
              <p:nvSpPr>
                <p:cNvPr id="30" name="橢圓 29">
                  <a:extLst>
                    <a:ext uri="{FF2B5EF4-FFF2-40B4-BE49-F238E27FC236}">
                      <a16:creationId xmlns:a16="http://schemas.microsoft.com/office/drawing/2014/main" id="{90294D09-06F6-4A29-9FFC-31BF07E3311A}"/>
                    </a:ext>
                  </a:extLst>
                </p:cNvPr>
                <p:cNvSpPr/>
                <p:nvPr/>
              </p:nvSpPr>
              <p:spPr>
                <a:xfrm>
                  <a:off x="2614774" y="2244226"/>
                  <a:ext cx="1499918" cy="1499921"/>
                </a:xfrm>
                <a:prstGeom prst="ellipse">
                  <a:avLst/>
                </a:prstGeom>
                <a:solidFill>
                  <a:schemeClr val="bg1"/>
                </a:solidFill>
                <a:ln w="31750">
                  <a:solidFill>
                    <a:schemeClr val="accent5">
                      <a:lumMod val="60000"/>
                      <a:lumOff val="40000"/>
                    </a:schemeClr>
                  </a:solidFill>
                  <a:prstDash val="sysDash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/>
                  <a:r>
                    <a:rPr lang="zh-TW" altLang="en-US" sz="1400" dirty="0">
                      <a:solidFill>
                        <a:schemeClr val="tx1"/>
                      </a:solidFill>
                      <a:latin typeface="ZapfHumnst BT" pitchFamily="34" charset="0"/>
                      <a:ea typeface="華康中黑體" pitchFamily="49" charset="-120"/>
                    </a:rPr>
                    <a:t>營造眺望淡水河的休憩亮點</a:t>
                  </a:r>
                </a:p>
              </p:txBody>
            </p:sp>
            <p:sp>
              <p:nvSpPr>
                <p:cNvPr id="31" name="橢圓 30">
                  <a:extLst>
                    <a:ext uri="{FF2B5EF4-FFF2-40B4-BE49-F238E27FC236}">
                      <a16:creationId xmlns:a16="http://schemas.microsoft.com/office/drawing/2014/main" id="{53FB61A0-8015-4450-8B61-78C2D65A0812}"/>
                    </a:ext>
                  </a:extLst>
                </p:cNvPr>
                <p:cNvSpPr/>
                <p:nvPr/>
              </p:nvSpPr>
              <p:spPr>
                <a:xfrm>
                  <a:off x="2463369" y="2215716"/>
                  <a:ext cx="470694" cy="470696"/>
                </a:xfrm>
                <a:prstGeom prst="ellipse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 w="25400">
                  <a:solidFill>
                    <a:schemeClr val="bg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2000" dirty="0">
                      <a:solidFill>
                        <a:schemeClr val="tx1"/>
                      </a:solidFill>
                      <a:latin typeface="+mj-lt"/>
                      <a:ea typeface="華康超黑體" panose="02010609010101010101"/>
                    </a:rPr>
                    <a:t>1</a:t>
                  </a:r>
                  <a:endParaRPr lang="en-US" sz="2000" dirty="0">
                    <a:solidFill>
                      <a:schemeClr val="tx1"/>
                    </a:solidFill>
                    <a:latin typeface="+mj-lt"/>
                    <a:ea typeface="華康超黑體" panose="02010609010101010101"/>
                  </a:endParaRPr>
                </a:p>
              </p:txBody>
            </p:sp>
          </p:grpSp>
        </p:grpSp>
        <p:grpSp>
          <p:nvGrpSpPr>
            <p:cNvPr id="18" name="群組 17">
              <a:extLst>
                <a:ext uri="{FF2B5EF4-FFF2-40B4-BE49-F238E27FC236}">
                  <a16:creationId xmlns:a16="http://schemas.microsoft.com/office/drawing/2014/main" id="{7DF73F0C-2525-4205-B331-DA547ECB86E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072224" y="4113106"/>
              <a:ext cx="1154107" cy="1071922"/>
              <a:chOff x="4740167" y="2414348"/>
              <a:chExt cx="1272594" cy="1181971"/>
            </a:xfrm>
          </p:grpSpPr>
          <p:grpSp>
            <p:nvGrpSpPr>
              <p:cNvPr id="19" name="群組 18">
                <a:extLst>
                  <a:ext uri="{FF2B5EF4-FFF2-40B4-BE49-F238E27FC236}">
                    <a16:creationId xmlns:a16="http://schemas.microsoft.com/office/drawing/2014/main" id="{94BB3AF1-20F2-46C9-A455-DA7BDC684730}"/>
                  </a:ext>
                </a:extLst>
              </p:cNvPr>
              <p:cNvGrpSpPr/>
              <p:nvPr/>
            </p:nvGrpSpPr>
            <p:grpSpPr>
              <a:xfrm>
                <a:off x="4740167" y="2556378"/>
                <a:ext cx="1218213" cy="1039941"/>
                <a:chOff x="4740167" y="2556378"/>
                <a:chExt cx="1218213" cy="1039941"/>
              </a:xfrm>
            </p:grpSpPr>
            <p:sp>
              <p:nvSpPr>
                <p:cNvPr id="23" name="橢圓 22">
                  <a:extLst>
                    <a:ext uri="{FF2B5EF4-FFF2-40B4-BE49-F238E27FC236}">
                      <a16:creationId xmlns:a16="http://schemas.microsoft.com/office/drawing/2014/main" id="{847B434A-903B-43DC-97A3-7941C357419C}"/>
                    </a:ext>
                  </a:extLst>
                </p:cNvPr>
                <p:cNvSpPr/>
                <p:nvPr/>
              </p:nvSpPr>
              <p:spPr>
                <a:xfrm>
                  <a:off x="4740167" y="2664015"/>
                  <a:ext cx="270339" cy="270339"/>
                </a:xfrm>
                <a:prstGeom prst="ellipse">
                  <a:avLst/>
                </a:prstGeom>
                <a:solidFill>
                  <a:schemeClr val="accent5">
                    <a:lumMod val="75000"/>
                    <a:alpha val="40000"/>
                  </a:schemeClr>
                </a:solidFill>
                <a:ln w="38100" cmpd="dbl">
                  <a:noFill/>
                  <a:prstDash val="solid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03615" tIns="103615" rIns="103615" bIns="103615" rtlCol="0" anchor="ctr"/>
                <a:lstStyle/>
                <a:p>
                  <a:pPr algn="ctr"/>
                  <a:endParaRPr lang="en-US" altLang="zh-TW" sz="3400" dirty="0">
                    <a:solidFill>
                      <a:srgbClr val="E5007F"/>
                    </a:solidFill>
                    <a:latin typeface="ZapfHumnst BT" pitchFamily="34" charset="0"/>
                    <a:ea typeface="華康中黑體" pitchFamily="49" charset="-120"/>
                  </a:endParaRPr>
                </a:p>
              </p:txBody>
            </p:sp>
            <p:sp>
              <p:nvSpPr>
                <p:cNvPr id="24" name="橢圓 23">
                  <a:extLst>
                    <a:ext uri="{FF2B5EF4-FFF2-40B4-BE49-F238E27FC236}">
                      <a16:creationId xmlns:a16="http://schemas.microsoft.com/office/drawing/2014/main" id="{9BBC4A8C-FF6A-4E71-BE75-BB314F1C3996}"/>
                    </a:ext>
                  </a:extLst>
                </p:cNvPr>
                <p:cNvSpPr/>
                <p:nvPr/>
              </p:nvSpPr>
              <p:spPr>
                <a:xfrm>
                  <a:off x="5785967" y="3250574"/>
                  <a:ext cx="172413" cy="172412"/>
                </a:xfrm>
                <a:prstGeom prst="ellipse">
                  <a:avLst/>
                </a:prstGeom>
                <a:noFill/>
                <a:ln w="38100" cmpd="sng">
                  <a:solidFill>
                    <a:schemeClr val="accent5">
                      <a:lumMod val="50000"/>
                      <a:alpha val="30000"/>
                    </a:schemeClr>
                  </a:solidFill>
                  <a:prstDash val="solid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03615" tIns="103615" rIns="103615" bIns="103615" rtlCol="0" anchor="ctr"/>
                <a:lstStyle/>
                <a:p>
                  <a:pPr algn="ctr"/>
                  <a:endParaRPr lang="en-US" altLang="zh-TW" sz="3400" dirty="0">
                    <a:solidFill>
                      <a:srgbClr val="E5007F"/>
                    </a:solidFill>
                    <a:latin typeface="ZapfHumnst BT" pitchFamily="34" charset="0"/>
                    <a:ea typeface="華康中黑體" pitchFamily="49" charset="-120"/>
                  </a:endParaRPr>
                </a:p>
              </p:txBody>
            </p:sp>
            <p:sp>
              <p:nvSpPr>
                <p:cNvPr id="25" name="橢圓 24">
                  <a:extLst>
                    <a:ext uri="{FF2B5EF4-FFF2-40B4-BE49-F238E27FC236}">
                      <a16:creationId xmlns:a16="http://schemas.microsoft.com/office/drawing/2014/main" id="{A6762EF9-D26B-4061-ADAB-4498D172C346}"/>
                    </a:ext>
                  </a:extLst>
                </p:cNvPr>
                <p:cNvSpPr/>
                <p:nvPr/>
              </p:nvSpPr>
              <p:spPr>
                <a:xfrm>
                  <a:off x="4855754" y="2556378"/>
                  <a:ext cx="1039941" cy="1039941"/>
                </a:xfrm>
                <a:prstGeom prst="ellipse">
                  <a:avLst/>
                </a:prstGeom>
                <a:solidFill>
                  <a:schemeClr val="accent5">
                    <a:lumMod val="75000"/>
                    <a:alpha val="40000"/>
                  </a:schemeClr>
                </a:solidFill>
                <a:ln w="38100" cmpd="dbl">
                  <a:noFill/>
                  <a:prstDash val="solid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03615" tIns="103615" rIns="103615" bIns="103615" rtlCol="0" anchor="ctr"/>
                <a:lstStyle/>
                <a:p>
                  <a:pPr algn="ctr"/>
                  <a:endParaRPr lang="en-US" altLang="zh-TW" sz="3400" dirty="0">
                    <a:solidFill>
                      <a:srgbClr val="E5007F"/>
                    </a:solidFill>
                    <a:latin typeface="ZapfHumnst BT" pitchFamily="34" charset="0"/>
                    <a:ea typeface="華康中黑體" pitchFamily="49" charset="-120"/>
                  </a:endParaRPr>
                </a:p>
              </p:txBody>
            </p:sp>
          </p:grpSp>
          <p:grpSp>
            <p:nvGrpSpPr>
              <p:cNvPr id="20" name="群組 19">
                <a:extLst>
                  <a:ext uri="{FF2B5EF4-FFF2-40B4-BE49-F238E27FC236}">
                    <a16:creationId xmlns:a16="http://schemas.microsoft.com/office/drawing/2014/main" id="{B207980D-79EF-49A9-8C48-BDEEA0674CA1}"/>
                  </a:ext>
                </a:extLst>
              </p:cNvPr>
              <p:cNvGrpSpPr/>
              <p:nvPr/>
            </p:nvGrpSpPr>
            <p:grpSpPr>
              <a:xfrm>
                <a:off x="4760667" y="2414348"/>
                <a:ext cx="1252094" cy="1094321"/>
                <a:chOff x="651874" y="2139575"/>
                <a:chExt cx="1747671" cy="1527450"/>
              </a:xfrm>
            </p:grpSpPr>
            <p:sp>
              <p:nvSpPr>
                <p:cNvPr id="21" name="橢圓 20">
                  <a:extLst>
                    <a:ext uri="{FF2B5EF4-FFF2-40B4-BE49-F238E27FC236}">
                      <a16:creationId xmlns:a16="http://schemas.microsoft.com/office/drawing/2014/main" id="{F3DB8813-02FD-42E3-85DE-B12C69562E8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72093" y="2139575"/>
                  <a:ext cx="1527452" cy="1527450"/>
                </a:xfrm>
                <a:prstGeom prst="ellipse">
                  <a:avLst/>
                </a:prstGeom>
                <a:solidFill>
                  <a:schemeClr val="bg1"/>
                </a:solidFill>
                <a:ln w="31750">
                  <a:solidFill>
                    <a:schemeClr val="accent5">
                      <a:lumMod val="50000"/>
                    </a:schemeClr>
                  </a:solidFill>
                  <a:prstDash val="sysDash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zh-TW" altLang="en-US" sz="1400" dirty="0">
                      <a:solidFill>
                        <a:schemeClr val="tx1"/>
                      </a:solidFill>
                      <a:latin typeface="ZapfHumnst BT" pitchFamily="34" charset="0"/>
                      <a:ea typeface="華康中黑體" pitchFamily="49" charset="-120"/>
                    </a:rPr>
                    <a:t>動線系統再整合</a:t>
                  </a:r>
                </a:p>
              </p:txBody>
            </p:sp>
            <p:sp>
              <p:nvSpPr>
                <p:cNvPr id="22" name="橢圓 21">
                  <a:extLst>
                    <a:ext uri="{FF2B5EF4-FFF2-40B4-BE49-F238E27FC236}">
                      <a16:creationId xmlns:a16="http://schemas.microsoft.com/office/drawing/2014/main" id="{09696258-DCC5-4A96-9688-3020191F3082}"/>
                    </a:ext>
                  </a:extLst>
                </p:cNvPr>
                <p:cNvSpPr/>
                <p:nvPr/>
              </p:nvSpPr>
              <p:spPr>
                <a:xfrm>
                  <a:off x="651874" y="2197694"/>
                  <a:ext cx="470697" cy="470696"/>
                </a:xfrm>
                <a:prstGeom prst="ellipse">
                  <a:avLst/>
                </a:prstGeom>
                <a:solidFill>
                  <a:schemeClr val="accent5">
                    <a:lumMod val="50000"/>
                  </a:schemeClr>
                </a:solidFill>
                <a:ln w="25400">
                  <a:solidFill>
                    <a:schemeClr val="bg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1800" b="1" dirty="0">
                      <a:solidFill>
                        <a:schemeClr val="bg1"/>
                      </a:solidFill>
                      <a:latin typeface="+mj-lt"/>
                      <a:ea typeface="華康超黑體" panose="02010609010101010101"/>
                    </a:rPr>
                    <a:t>3</a:t>
                  </a:r>
                  <a:endParaRPr lang="en-US" sz="1800" b="1" dirty="0">
                    <a:solidFill>
                      <a:schemeClr val="bg1"/>
                    </a:solidFill>
                    <a:latin typeface="+mj-lt"/>
                    <a:ea typeface="華康超黑體" panose="02010609010101010101"/>
                  </a:endParaRPr>
                </a:p>
              </p:txBody>
            </p:sp>
          </p:grpSp>
        </p:grpSp>
      </p:grpSp>
      <p:pic>
        <p:nvPicPr>
          <p:cNvPr id="1026" name="Picture 2" descr="\\eda\EDA-Projects\200303五股規劃案\06基本設計\02作業圖檔\08 Perspective\01 Planning\米倉公園 20-08-2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212" y="2804126"/>
            <a:ext cx="5337887" cy="3431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向下箭號 47"/>
          <p:cNvSpPr/>
          <p:nvPr/>
        </p:nvSpPr>
        <p:spPr>
          <a:xfrm>
            <a:off x="10433248" y="2645840"/>
            <a:ext cx="360040" cy="466243"/>
          </a:xfrm>
          <a:prstGeom prst="downArrow">
            <a:avLst/>
          </a:prstGeom>
          <a:solidFill>
            <a:srgbClr val="FF0066"/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49" name="矩形 48"/>
          <p:cNvSpPr/>
          <p:nvPr/>
        </p:nvSpPr>
        <p:spPr>
          <a:xfrm>
            <a:off x="7983531" y="5856424"/>
            <a:ext cx="46036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1600" b="1" kern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完工後</a:t>
            </a:r>
            <a:r>
              <a:rPr lang="zh-TW" altLang="en-US" sz="1600" b="1" kern="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結合特色打石雕塑地景和</a:t>
            </a:r>
            <a:r>
              <a:rPr lang="en-US" altLang="zh-TW" sz="1600" b="1" kern="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270</a:t>
            </a:r>
            <a:r>
              <a:rPr lang="zh-TW" altLang="en-US" sz="1600" b="1" kern="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度眺景空間</a:t>
            </a:r>
            <a:endParaRPr lang="zh-TW" altLang="en-US" sz="1600" b="1" kern="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193490" y="260720"/>
            <a:ext cx="82955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dirty="0">
                <a:solidFill>
                  <a:schemeClr val="accent5">
                    <a:lumMod val="75000"/>
                  </a:schemeClr>
                </a:solidFill>
              </a:rPr>
              <a:t>淡水河五股蘆洲沿岸水環境整體改善計畫</a:t>
            </a:r>
            <a:r>
              <a:rPr lang="en-US" altLang="zh-TW" sz="2800" dirty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zh-TW" altLang="en-US" sz="2800" dirty="0">
                <a:solidFill>
                  <a:schemeClr val="accent5">
                    <a:lumMod val="75000"/>
                  </a:schemeClr>
                </a:solidFill>
              </a:rPr>
              <a:t>第二期</a:t>
            </a:r>
            <a:r>
              <a:rPr lang="en-US" altLang="zh-TW" sz="2800" dirty="0">
                <a:solidFill>
                  <a:schemeClr val="accent5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47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10092373" y="8905558"/>
            <a:ext cx="2667000" cy="6400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Ü"/>
              <a:defRPr kumimoji="1" sz="4480">
                <a:solidFill>
                  <a:schemeClr val="tx1"/>
                </a:solidFill>
                <a:latin typeface="Arial Narrow" panose="020B0606020202030204" pitchFamily="34" charset="0"/>
                <a:ea typeface="新細明體" panose="02020500000000000000" pitchFamily="18" charset="-120"/>
              </a:defRPr>
            </a:lvl1pPr>
            <a:lvl2pPr marL="1040130" indent="-400050">
              <a:spcBef>
                <a:spcPct val="20000"/>
              </a:spcBef>
              <a:buSzPct val="130000"/>
              <a:buBlip>
                <a:blip r:embed="rId8"/>
              </a:buBlip>
              <a:defRPr kumimoji="1" sz="3920">
                <a:solidFill>
                  <a:schemeClr val="tx1"/>
                </a:solidFill>
                <a:latin typeface="Arial Narrow" panose="020B0606020202030204" pitchFamily="34" charset="0"/>
                <a:ea typeface="新細明體" panose="02020500000000000000" pitchFamily="18" charset="-120"/>
              </a:defRPr>
            </a:lvl2pPr>
            <a:lvl3pPr marL="1600200" indent="-320040">
              <a:spcBef>
                <a:spcPct val="20000"/>
              </a:spcBef>
              <a:buChar char="–"/>
              <a:defRPr kumimoji="1" sz="3360">
                <a:solidFill>
                  <a:schemeClr val="tx1"/>
                </a:solidFill>
                <a:latin typeface="Arial Narrow" panose="020B0606020202030204" pitchFamily="34" charset="0"/>
                <a:ea typeface="新細明體" panose="02020500000000000000" pitchFamily="18" charset="-120"/>
              </a:defRPr>
            </a:lvl3pPr>
            <a:lvl4pPr marL="2240280" indent="-32004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w"/>
              <a:defRPr kumimoji="1" sz="2800">
                <a:solidFill>
                  <a:schemeClr val="tx1"/>
                </a:solidFill>
                <a:latin typeface="Arial Narrow" panose="020B0606020202030204" pitchFamily="34" charset="0"/>
                <a:ea typeface="新細明體" panose="02020500000000000000" pitchFamily="18" charset="-120"/>
              </a:defRPr>
            </a:lvl4pPr>
            <a:lvl5pPr marL="2880360" indent="-320040">
              <a:spcBef>
                <a:spcPct val="20000"/>
              </a:spcBef>
              <a:buSzPct val="115000"/>
              <a:buBlip>
                <a:blip r:embed="rId8"/>
              </a:buBlip>
              <a:defRPr kumimoji="1" sz="2800">
                <a:solidFill>
                  <a:schemeClr val="tx1"/>
                </a:solidFill>
                <a:latin typeface="Arial Narrow" panose="020B0606020202030204" pitchFamily="34" charset="0"/>
                <a:ea typeface="新細明體" panose="02020500000000000000" pitchFamily="18" charset="-120"/>
              </a:defRPr>
            </a:lvl5pPr>
            <a:lvl6pPr marL="3520440" indent="-320040" eaLnBrk="0" fontAlgn="base" hangingPunct="0">
              <a:spcBef>
                <a:spcPct val="20000"/>
              </a:spcBef>
              <a:spcAft>
                <a:spcPct val="0"/>
              </a:spcAft>
              <a:buSzPct val="115000"/>
              <a:buBlip>
                <a:blip r:embed="rId8"/>
              </a:buBlip>
              <a:defRPr kumimoji="1" sz="2800">
                <a:solidFill>
                  <a:schemeClr val="tx1"/>
                </a:solidFill>
                <a:latin typeface="Arial Narrow" panose="020B0606020202030204" pitchFamily="34" charset="0"/>
                <a:ea typeface="新細明體" panose="02020500000000000000" pitchFamily="18" charset="-120"/>
              </a:defRPr>
            </a:lvl6pPr>
            <a:lvl7pPr marL="4160520" indent="-320040" eaLnBrk="0" fontAlgn="base" hangingPunct="0">
              <a:spcBef>
                <a:spcPct val="20000"/>
              </a:spcBef>
              <a:spcAft>
                <a:spcPct val="0"/>
              </a:spcAft>
              <a:buSzPct val="115000"/>
              <a:buBlip>
                <a:blip r:embed="rId8"/>
              </a:buBlip>
              <a:defRPr kumimoji="1" sz="2800">
                <a:solidFill>
                  <a:schemeClr val="tx1"/>
                </a:solidFill>
                <a:latin typeface="Arial Narrow" panose="020B0606020202030204" pitchFamily="34" charset="0"/>
                <a:ea typeface="新細明體" panose="02020500000000000000" pitchFamily="18" charset="-120"/>
              </a:defRPr>
            </a:lvl7pPr>
            <a:lvl8pPr marL="4800600" indent="-320040" eaLnBrk="0" fontAlgn="base" hangingPunct="0">
              <a:spcBef>
                <a:spcPct val="20000"/>
              </a:spcBef>
              <a:spcAft>
                <a:spcPct val="0"/>
              </a:spcAft>
              <a:buSzPct val="115000"/>
              <a:buBlip>
                <a:blip r:embed="rId8"/>
              </a:buBlip>
              <a:defRPr kumimoji="1" sz="2800">
                <a:solidFill>
                  <a:schemeClr val="tx1"/>
                </a:solidFill>
                <a:latin typeface="Arial Narrow" panose="020B0606020202030204" pitchFamily="34" charset="0"/>
                <a:ea typeface="新細明體" panose="02020500000000000000" pitchFamily="18" charset="-120"/>
              </a:defRPr>
            </a:lvl8pPr>
            <a:lvl9pPr marL="5440680" indent="-320040" eaLnBrk="0" fontAlgn="base" hangingPunct="0">
              <a:spcBef>
                <a:spcPct val="20000"/>
              </a:spcBef>
              <a:spcAft>
                <a:spcPct val="0"/>
              </a:spcAft>
              <a:buSzPct val="115000"/>
              <a:buBlip>
                <a:blip r:embed="rId8"/>
              </a:buBlip>
              <a:defRPr kumimoji="1" sz="2800">
                <a:solidFill>
                  <a:schemeClr val="tx1"/>
                </a:solidFill>
                <a:latin typeface="Arial Narrow" panose="020B0606020202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AB5793D-13DC-485E-837B-D06822D12FBF}" type="slidenum">
              <a:rPr kumimoji="0" lang="en-US" altLang="zh-TW" sz="1960"/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kumimoji="0" lang="en-US" altLang="zh-TW" sz="1960"/>
          </a:p>
        </p:txBody>
      </p:sp>
    </p:spTree>
    <p:extLst>
      <p:ext uri="{BB962C8B-B14F-4D97-AF65-F5344CB8AC3E}">
        <p14:creationId xmlns:p14="http://schemas.microsoft.com/office/powerpoint/2010/main" val="139337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2100</TotalTime>
  <Words>445</Words>
  <Application>Microsoft Office PowerPoint</Application>
  <PresentationFormat>A3 紙張 (297x420 公釐)</PresentationFormat>
  <Paragraphs>63</Paragraphs>
  <Slides>4</Slides>
  <Notes>4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5" baseType="lpstr">
      <vt:lpstr>華康超黑體</vt:lpstr>
      <vt:lpstr>微軟正黑體</vt:lpstr>
      <vt:lpstr>新細明體</vt:lpstr>
      <vt:lpstr>標楷體</vt:lpstr>
      <vt:lpstr>Arial</vt:lpstr>
      <vt:lpstr>Arial Narrow</vt:lpstr>
      <vt:lpstr>Calibri</vt:lpstr>
      <vt:lpstr>Wingdings</vt:lpstr>
      <vt:lpstr>ZapfHumnst BT</vt:lpstr>
      <vt:lpstr>華康中黑體</vt:lpstr>
      <vt:lpstr>Office 佈景主題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EDA016</dc:creator>
  <cp:lastModifiedBy>黃乙玲</cp:lastModifiedBy>
  <cp:revision>79</cp:revision>
  <cp:lastPrinted>2023-01-04T11:00:45Z</cp:lastPrinted>
  <dcterms:created xsi:type="dcterms:W3CDTF">2021-10-28T10:15:22Z</dcterms:created>
  <dcterms:modified xsi:type="dcterms:W3CDTF">2023-01-04T11:06:47Z</dcterms:modified>
</cp:coreProperties>
</file>