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79" r:id="rId2"/>
  </p:sldMasterIdLst>
  <p:notesMasterIdLst>
    <p:notesMasterId r:id="rId7"/>
  </p:notesMasterIdLst>
  <p:sldIdLst>
    <p:sldId id="256" r:id="rId3"/>
    <p:sldId id="3092" r:id="rId4"/>
    <p:sldId id="3093" r:id="rId5"/>
    <p:sldId id="3094" r:id="rId6"/>
  </p:sldIdLst>
  <p:sldSz cx="12192000" cy="6858000"/>
  <p:notesSz cx="6807200" cy="9939338"/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C728E3C-624E-43C7-9C0E-91357885BBE5}">
          <p14:sldIdLst>
            <p14:sldId id="256"/>
            <p14:sldId id="3092"/>
            <p14:sldId id="3093"/>
            <p14:sldId id="30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5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88693" initials="8" lastIdx="2" clrIdx="0"/>
  <p:cmAuthor id="2" name="波 光" initials="波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E8ECEE"/>
    <a:srgbClr val="CDD6DC"/>
    <a:srgbClr val="2C7892"/>
    <a:srgbClr val="00FFFF"/>
    <a:srgbClr val="F23C00"/>
    <a:srgbClr val="E73A1C"/>
    <a:srgbClr val="FF9900"/>
    <a:srgbClr val="FF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93091" autoAdjust="0"/>
  </p:normalViewPr>
  <p:slideViewPr>
    <p:cSldViewPr snapToGrid="0" snapToObjects="1">
      <p:cViewPr varScale="1">
        <p:scale>
          <a:sx n="91" d="100"/>
          <a:sy n="91" d="100"/>
        </p:scale>
        <p:origin x="114" y="426"/>
      </p:cViewPr>
      <p:guideLst>
        <p:guide orient="horz" pos="2160"/>
        <p:guide pos="3840"/>
        <p:guide orient="horz" pos="215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68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E1E63-6347-BD4F-A808-7F54FA34CE72}" type="datetimeFigureOut">
              <a:rPr kumimoji="1" lang="zh-CN" altLang="en-US" smtClean="0"/>
              <a:t>2022/10/5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EDE8F-5748-564A-B104-45C8D634421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219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80304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16385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92926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7813964" y="0"/>
            <a:ext cx="4378036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960723" y="3267182"/>
            <a:ext cx="5772586" cy="64727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960722" y="3914455"/>
            <a:ext cx="5772586" cy="27740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7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960722" y="5247526"/>
            <a:ext cx="5772586" cy="27740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2159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图片素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背景图片素材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4187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charset="0"/>
              </a:rPr>
              <a:t>点击</a:t>
            </a:r>
            <a:r>
              <a:rPr kumimoji="1" lang="en-US" altLang="zh-CN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Logo</a:t>
            </a:r>
            <a:r>
              <a:rPr kumimoji="1" lang="zh-CN" alt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charset="0"/>
              </a:rPr>
              <a:t>获取更多优质模板（放映模式）</a:t>
            </a: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2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三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4378036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932030" y="1826311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5800714" y="1590784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6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6932030" y="2964872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7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5800714" y="2729345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8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6932030" y="4103433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9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5800714" y="3867906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1" name="文本占位符 3"/>
          <p:cNvSpPr>
            <a:spLocks noGrp="1"/>
          </p:cNvSpPr>
          <p:nvPr>
            <p:ph type="body" sz="quarter" idx="16" hasCustomPrompt="1"/>
          </p:nvPr>
        </p:nvSpPr>
        <p:spPr>
          <a:xfrm>
            <a:off x="882142" y="2863450"/>
            <a:ext cx="2613752" cy="5655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235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四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4378036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932030" y="1479947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5800714" y="1244420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6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6932030" y="2618508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7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5800714" y="2382981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8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6932030" y="3757069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9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5800714" y="3521542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0" name="文本占位符 3"/>
          <p:cNvSpPr>
            <a:spLocks noGrp="1"/>
          </p:cNvSpPr>
          <p:nvPr>
            <p:ph type="body" sz="quarter" idx="16" hasCustomPrompt="1"/>
          </p:nvPr>
        </p:nvSpPr>
        <p:spPr>
          <a:xfrm>
            <a:off x="882142" y="2863450"/>
            <a:ext cx="2613752" cy="5655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11" name="文本占位符 3"/>
          <p:cNvSpPr>
            <a:spLocks noGrp="1"/>
          </p:cNvSpPr>
          <p:nvPr>
            <p:ph type="body" sz="quarter" idx="17"/>
          </p:nvPr>
        </p:nvSpPr>
        <p:spPr>
          <a:xfrm>
            <a:off x="6932030" y="4895630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2" name="文本占位符 3"/>
          <p:cNvSpPr>
            <a:spLocks noGrp="1"/>
          </p:cNvSpPr>
          <p:nvPr>
            <p:ph type="body" sz="quarter" idx="18" hasCustomPrompt="1"/>
          </p:nvPr>
        </p:nvSpPr>
        <p:spPr>
          <a:xfrm>
            <a:off x="5800714" y="4660103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4964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五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4378036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932030" y="967329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5800714" y="731802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6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6932030" y="2105890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7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5800714" y="1870363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8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6932030" y="3244451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9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5800714" y="3008924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1" name="文本占位符 3"/>
          <p:cNvSpPr>
            <a:spLocks noGrp="1"/>
          </p:cNvSpPr>
          <p:nvPr>
            <p:ph type="body" sz="quarter" idx="17"/>
          </p:nvPr>
        </p:nvSpPr>
        <p:spPr>
          <a:xfrm>
            <a:off x="6932030" y="4383012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2" name="文本占位符 3"/>
          <p:cNvSpPr>
            <a:spLocks noGrp="1"/>
          </p:cNvSpPr>
          <p:nvPr>
            <p:ph type="body" sz="quarter" idx="18" hasCustomPrompt="1"/>
          </p:nvPr>
        </p:nvSpPr>
        <p:spPr>
          <a:xfrm>
            <a:off x="5800714" y="4147485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3" name="文本占位符 3"/>
          <p:cNvSpPr>
            <a:spLocks noGrp="1"/>
          </p:cNvSpPr>
          <p:nvPr>
            <p:ph type="body" sz="quarter" idx="19"/>
          </p:nvPr>
        </p:nvSpPr>
        <p:spPr>
          <a:xfrm>
            <a:off x="6932030" y="5521573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4" name="文本占位符 3"/>
          <p:cNvSpPr>
            <a:spLocks noGrp="1"/>
          </p:cNvSpPr>
          <p:nvPr>
            <p:ph type="body" sz="quarter" idx="20" hasCustomPrompt="1"/>
          </p:nvPr>
        </p:nvSpPr>
        <p:spPr>
          <a:xfrm>
            <a:off x="5800714" y="5286046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5" name="文本占位符 3"/>
          <p:cNvSpPr>
            <a:spLocks noGrp="1"/>
          </p:cNvSpPr>
          <p:nvPr>
            <p:ph type="body" sz="quarter" idx="16" hasCustomPrompt="1"/>
          </p:nvPr>
        </p:nvSpPr>
        <p:spPr>
          <a:xfrm>
            <a:off x="882142" y="2863450"/>
            <a:ext cx="2613752" cy="5655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982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六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4378036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932030" y="870347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5800714" y="634820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6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6932030" y="1814944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7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5800714" y="1579417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5" name="文本占位符 3"/>
          <p:cNvSpPr>
            <a:spLocks noGrp="1"/>
          </p:cNvSpPr>
          <p:nvPr>
            <p:ph type="body" sz="quarter" idx="17"/>
          </p:nvPr>
        </p:nvSpPr>
        <p:spPr>
          <a:xfrm>
            <a:off x="6932030" y="2766468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6" name="文本占位符 3"/>
          <p:cNvSpPr>
            <a:spLocks noGrp="1"/>
          </p:cNvSpPr>
          <p:nvPr>
            <p:ph type="body" sz="quarter" idx="18" hasCustomPrompt="1"/>
          </p:nvPr>
        </p:nvSpPr>
        <p:spPr>
          <a:xfrm>
            <a:off x="5800714" y="2530941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7" name="文本占位符 3"/>
          <p:cNvSpPr>
            <a:spLocks noGrp="1"/>
          </p:cNvSpPr>
          <p:nvPr>
            <p:ph type="body" sz="quarter" idx="19"/>
          </p:nvPr>
        </p:nvSpPr>
        <p:spPr>
          <a:xfrm>
            <a:off x="6932030" y="3711065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8" name="文本占位符 3"/>
          <p:cNvSpPr>
            <a:spLocks noGrp="1"/>
          </p:cNvSpPr>
          <p:nvPr>
            <p:ph type="body" sz="quarter" idx="20" hasCustomPrompt="1"/>
          </p:nvPr>
        </p:nvSpPr>
        <p:spPr>
          <a:xfrm>
            <a:off x="5800714" y="3475538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9" name="文本占位符 3"/>
          <p:cNvSpPr>
            <a:spLocks noGrp="1"/>
          </p:cNvSpPr>
          <p:nvPr>
            <p:ph type="body" sz="quarter" idx="21"/>
          </p:nvPr>
        </p:nvSpPr>
        <p:spPr>
          <a:xfrm>
            <a:off x="6932030" y="4655662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20" name="文本占位符 3"/>
          <p:cNvSpPr>
            <a:spLocks noGrp="1"/>
          </p:cNvSpPr>
          <p:nvPr>
            <p:ph type="body" sz="quarter" idx="22" hasCustomPrompt="1"/>
          </p:nvPr>
        </p:nvSpPr>
        <p:spPr>
          <a:xfrm>
            <a:off x="5800714" y="4420135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21" name="文本占位符 3"/>
          <p:cNvSpPr>
            <a:spLocks noGrp="1"/>
          </p:cNvSpPr>
          <p:nvPr>
            <p:ph type="body" sz="quarter" idx="23"/>
          </p:nvPr>
        </p:nvSpPr>
        <p:spPr>
          <a:xfrm>
            <a:off x="6932030" y="5600259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22" name="文本占位符 3"/>
          <p:cNvSpPr>
            <a:spLocks noGrp="1"/>
          </p:cNvSpPr>
          <p:nvPr>
            <p:ph type="body" sz="quarter" idx="24" hasCustomPrompt="1"/>
          </p:nvPr>
        </p:nvSpPr>
        <p:spPr>
          <a:xfrm>
            <a:off x="5800714" y="5364732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23" name="文本占位符 3"/>
          <p:cNvSpPr>
            <a:spLocks noGrp="1"/>
          </p:cNvSpPr>
          <p:nvPr>
            <p:ph type="body" sz="quarter" idx="16" hasCustomPrompt="1"/>
          </p:nvPr>
        </p:nvSpPr>
        <p:spPr>
          <a:xfrm>
            <a:off x="882142" y="2863450"/>
            <a:ext cx="2613752" cy="5655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278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41563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1888975" y="2976238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757659" y="2740711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637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1"/>
            <a:ext cx="12192000" cy="6511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886691" y="144228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6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161913" y="85346"/>
            <a:ext cx="724778" cy="48047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262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699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英文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cs typeface="Segoe UI Light"/>
              </a:rPr>
              <a:t>Century Gothic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中文 微软雅黑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1.3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本网站所提供的任何信息内容（包括但不限于 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PPT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模板、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Word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文档、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Excel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图表、图片素材等）均受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中华人民共和国著作权法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信息网络传播权保护条例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(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包括图片或图表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)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微软雅黑" charset="0"/>
                <a:cs typeface="Segoe UI Light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573996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4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7" r:id="rId3"/>
    <p:sldLayoutId id="2147483688" r:id="rId4"/>
    <p:sldLayoutId id="2147483689" r:id="rId5"/>
    <p:sldLayoutId id="2147483684" r:id="rId6"/>
    <p:sldLayoutId id="2147483662" r:id="rId7"/>
    <p:sldLayoutId id="2147483686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08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5" r:id="rId2"/>
    <p:sldLayoutId id="214748368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A1A8E664-2480-8186-6311-417623EA8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461608" y="1330422"/>
            <a:ext cx="5772586" cy="647272"/>
          </a:xfrm>
        </p:spPr>
        <p:txBody>
          <a:bodyPr/>
          <a:lstStyle/>
          <a:p>
            <a:pPr algn="r"/>
            <a:r>
              <a:rPr kumimoji="1" lang="zh-TW" altLang="en-US" sz="3600" dirty="0">
                <a:solidFill>
                  <a:schemeClr val="accent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便道及便道橋說明</a:t>
            </a:r>
            <a:endParaRPr kumimoji="1" lang="zh-CN" altLang="en-US" sz="3600" dirty="0">
              <a:solidFill>
                <a:schemeClr val="accent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356911" y="260430"/>
            <a:ext cx="6708609" cy="2338064"/>
          </a:xfrm>
        </p:spPr>
        <p:txBody>
          <a:bodyPr/>
          <a:lstStyle/>
          <a:p>
            <a:pPr>
              <a:lnSpc>
                <a:spcPts val="6000"/>
              </a:lnSpc>
            </a:pPr>
            <a:r>
              <a:rPr kumimoji="1" lang="zh-TW" altLang="en-US" sz="4800" kern="0" dirty="0">
                <a:solidFill>
                  <a:schemeClr val="accent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濁水溪水系疏濬計畫</a:t>
            </a:r>
            <a:endParaRPr kumimoji="1" lang="en-US" altLang="zh-TW" sz="4800" kern="0" dirty="0">
              <a:solidFill>
                <a:schemeClr val="accent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323184" y="6116537"/>
            <a:ext cx="8049433" cy="1072642"/>
          </a:xfrm>
        </p:spPr>
        <p:txBody>
          <a:bodyPr/>
          <a:lstStyle/>
          <a:p>
            <a:pPr marL="1368000"/>
            <a:r>
              <a:rPr kumimoji="1" lang="zh-TW" altLang="en-US" sz="2800" dirty="0">
                <a:solidFill>
                  <a:schemeClr val="accent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圳德工程顧問有限公司 </a:t>
            </a:r>
            <a:endParaRPr kumimoji="1" lang="en-US" altLang="zh-TW" sz="2800" dirty="0">
              <a:solidFill>
                <a:schemeClr val="accent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zh-TW" altLang="en-US" sz="2800" dirty="0">
                <a:solidFill>
                  <a:schemeClr val="accent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      </a:t>
            </a:r>
            <a:endParaRPr kumimoji="1" lang="zh-CN" altLang="en-US" sz="2800" dirty="0">
              <a:solidFill>
                <a:schemeClr val="accent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054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圖片 30">
            <a:extLst>
              <a:ext uri="{FF2B5EF4-FFF2-40B4-BE49-F238E27FC236}">
                <a16:creationId xmlns:a16="http://schemas.microsoft.com/office/drawing/2014/main" id="{EC2A2524-302C-3CA1-C721-DD9C37504E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48" t="35619" r="21185" b="36460"/>
          <a:stretch/>
        </p:blipFill>
        <p:spPr>
          <a:xfrm>
            <a:off x="2891189" y="698626"/>
            <a:ext cx="9300811" cy="6156354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0" y="3020"/>
            <a:ext cx="12192000" cy="70585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4CBBE738-0036-43EE-BE1F-DE4C1FB7F19F}"/>
              </a:ext>
            </a:extLst>
          </p:cNvPr>
          <p:cNvGrpSpPr/>
          <p:nvPr/>
        </p:nvGrpSpPr>
        <p:grpSpPr>
          <a:xfrm>
            <a:off x="11412074" y="6194610"/>
            <a:ext cx="672352" cy="537883"/>
            <a:chOff x="11143131" y="6176680"/>
            <a:chExt cx="672352" cy="537883"/>
          </a:xfrm>
        </p:grpSpPr>
        <p:sp>
          <p:nvSpPr>
            <p:cNvPr id="19" name="橢圓 18">
              <a:extLst>
                <a:ext uri="{FF2B5EF4-FFF2-40B4-BE49-F238E27FC236}">
                  <a16:creationId xmlns:a16="http://schemas.microsoft.com/office/drawing/2014/main" id="{215203FB-453B-4DB1-AF34-EFA7CE8D5C35}"/>
                </a:ext>
              </a:extLst>
            </p:cNvPr>
            <p:cNvSpPr/>
            <p:nvPr/>
          </p:nvSpPr>
          <p:spPr>
            <a:xfrm>
              <a:off x="11143131" y="6176680"/>
              <a:ext cx="564776" cy="53788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46780239-2F84-4281-82DB-85954AD144F2}"/>
                </a:ext>
              </a:extLst>
            </p:cNvPr>
            <p:cNvSpPr txBox="1"/>
            <p:nvPr/>
          </p:nvSpPr>
          <p:spPr>
            <a:xfrm>
              <a:off x="11250706" y="6239435"/>
              <a:ext cx="564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b="1" dirty="0"/>
                <a:t>1</a:t>
              </a:r>
              <a:endParaRPr lang="zh-TW" altLang="en-US" sz="2000" b="1" dirty="0"/>
            </a:p>
          </p:txBody>
        </p:sp>
      </p:grpSp>
      <p:sp>
        <p:nvSpPr>
          <p:cNvPr id="34" name="文本占位符 2">
            <a:extLst>
              <a:ext uri="{FF2B5EF4-FFF2-40B4-BE49-F238E27FC236}">
                <a16:creationId xmlns:a16="http://schemas.microsoft.com/office/drawing/2014/main" id="{DB300ACA-7D07-4F72-B543-9F9921888C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913" y="183961"/>
            <a:ext cx="787530" cy="480471"/>
          </a:xfrm>
        </p:spPr>
        <p:txBody>
          <a:bodyPr/>
          <a:lstStyle/>
          <a:p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0</a:t>
            </a:r>
            <a:r>
              <a:rPr kumimoji="1"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7" name="文本占位符 1">
            <a:extLst>
              <a:ext uri="{FF2B5EF4-FFF2-40B4-BE49-F238E27FC236}">
                <a16:creationId xmlns:a16="http://schemas.microsoft.com/office/drawing/2014/main" id="{027531EF-2A57-48D5-A487-0D6F215FE7C0}"/>
              </a:ext>
            </a:extLst>
          </p:cNvPr>
          <p:cNvSpPr txBox="1">
            <a:spLocks/>
          </p:cNvSpPr>
          <p:nvPr/>
        </p:nvSpPr>
        <p:spPr>
          <a:xfrm>
            <a:off x="886690" y="144228"/>
            <a:ext cx="10705870" cy="362708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TW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施作位置</a:t>
            </a:r>
            <a:r>
              <a:rPr kumimoji="1" lang="en-US" altLang="zh-TW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kumimoji="1" lang="zh-TW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濁水溪主流斷面</a:t>
            </a:r>
            <a:r>
              <a:rPr kumimoji="1" lang="en-US" altLang="zh-TW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63-88)</a:t>
            </a:r>
            <a:endParaRPr kumimoji="1" lang="zh-CN" altLang="en-US" sz="3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9EEFEB81-F754-F99D-7460-4869EA7CC1DA}"/>
              </a:ext>
            </a:extLst>
          </p:cNvPr>
          <p:cNvCxnSpPr/>
          <p:nvPr/>
        </p:nvCxnSpPr>
        <p:spPr>
          <a:xfrm flipH="1">
            <a:off x="3702694" y="2602263"/>
            <a:ext cx="136635" cy="11561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2BF3796-8442-DBC7-4F4E-22DAF0F7555B}"/>
              </a:ext>
            </a:extLst>
          </p:cNvPr>
          <p:cNvSpPr txBox="1"/>
          <p:nvPr/>
        </p:nvSpPr>
        <p:spPr>
          <a:xfrm rot="16701419">
            <a:off x="9916070" y="3905730"/>
            <a:ext cx="932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88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B8ED783B-755F-9AD8-0745-7F449AFBA077}"/>
              </a:ext>
            </a:extLst>
          </p:cNvPr>
          <p:cNvCxnSpPr/>
          <p:nvPr/>
        </p:nvCxnSpPr>
        <p:spPr>
          <a:xfrm flipH="1">
            <a:off x="10069288" y="3648857"/>
            <a:ext cx="136635" cy="11561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A3D0E1B-2157-9860-AE4A-AA80CC40611F}"/>
              </a:ext>
            </a:extLst>
          </p:cNvPr>
          <p:cNvSpPr txBox="1"/>
          <p:nvPr/>
        </p:nvSpPr>
        <p:spPr>
          <a:xfrm rot="16701419">
            <a:off x="3504382" y="2693916"/>
            <a:ext cx="1126351" cy="460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63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3" name="語音泡泡: 矩形 22">
            <a:extLst>
              <a:ext uri="{FF2B5EF4-FFF2-40B4-BE49-F238E27FC236}">
                <a16:creationId xmlns:a16="http://schemas.microsoft.com/office/drawing/2014/main" id="{E0531ADF-2188-EAE1-BD95-816677DF4E56}"/>
              </a:ext>
            </a:extLst>
          </p:cNvPr>
          <p:cNvSpPr/>
          <p:nvPr/>
        </p:nvSpPr>
        <p:spPr>
          <a:xfrm>
            <a:off x="5148472" y="1776431"/>
            <a:ext cx="1699038" cy="556992"/>
          </a:xfrm>
          <a:prstGeom prst="wedgeRectCallout">
            <a:avLst>
              <a:gd name="adj1" fmla="val -40417"/>
              <a:gd name="adj2" fmla="val 83140"/>
            </a:avLst>
          </a:prstGeom>
          <a:noFill/>
          <a:ln w="2222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TW" altLang="en-US" sz="1400" dirty="0">
                <a:solidFill>
                  <a:srgbClr val="FF00FF"/>
                </a:solidFill>
              </a:rPr>
              <a:t>既有施工便道維護長度約</a:t>
            </a:r>
            <a:r>
              <a:rPr kumimoji="1" lang="en-US" altLang="zh-TW" sz="1400" dirty="0">
                <a:solidFill>
                  <a:srgbClr val="FF00FF"/>
                </a:solidFill>
              </a:rPr>
              <a:t>6</a:t>
            </a:r>
            <a:r>
              <a:rPr kumimoji="1" lang="zh-TW" altLang="en-US" sz="1400" dirty="0">
                <a:solidFill>
                  <a:srgbClr val="FF00FF"/>
                </a:solidFill>
              </a:rPr>
              <a:t>公里</a:t>
            </a:r>
          </a:p>
        </p:txBody>
      </p:sp>
      <p:sp>
        <p:nvSpPr>
          <p:cNvPr id="25" name="語音泡泡: 矩形 24">
            <a:extLst>
              <a:ext uri="{FF2B5EF4-FFF2-40B4-BE49-F238E27FC236}">
                <a16:creationId xmlns:a16="http://schemas.microsoft.com/office/drawing/2014/main" id="{A98BA1C0-0820-EA83-C163-043CD097EBFC}"/>
              </a:ext>
            </a:extLst>
          </p:cNvPr>
          <p:cNvSpPr/>
          <p:nvPr/>
        </p:nvSpPr>
        <p:spPr>
          <a:xfrm>
            <a:off x="5842556" y="4330412"/>
            <a:ext cx="1699038" cy="556992"/>
          </a:xfrm>
          <a:prstGeom prst="wedgeRectCallout">
            <a:avLst>
              <a:gd name="adj1" fmla="val 62151"/>
              <a:gd name="adj2" fmla="val -170546"/>
            </a:avLst>
          </a:prstGeom>
          <a:noFill/>
          <a:ln w="22225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TW" altLang="en-US" sz="1400" dirty="0">
                <a:solidFill>
                  <a:srgbClr val="0000FF"/>
                </a:solidFill>
              </a:rPr>
              <a:t>新設便道長度約</a:t>
            </a:r>
            <a:r>
              <a:rPr kumimoji="1" lang="en-US" altLang="zh-TW" sz="1400" dirty="0">
                <a:solidFill>
                  <a:srgbClr val="0000FF"/>
                </a:solidFill>
              </a:rPr>
              <a:t>3.5</a:t>
            </a:r>
            <a:r>
              <a:rPr kumimoji="1" lang="zh-TW" altLang="en-US" sz="1400" dirty="0">
                <a:solidFill>
                  <a:srgbClr val="0000FF"/>
                </a:solidFill>
              </a:rPr>
              <a:t>公里</a:t>
            </a:r>
          </a:p>
        </p:txBody>
      </p:sp>
      <p:sp>
        <p:nvSpPr>
          <p:cNvPr id="29" name="文本框 8">
            <a:extLst>
              <a:ext uri="{FF2B5EF4-FFF2-40B4-BE49-F238E27FC236}">
                <a16:creationId xmlns:a16="http://schemas.microsoft.com/office/drawing/2014/main" id="{7E4652AD-F59A-D3AC-B1B6-7361411205C2}"/>
              </a:ext>
            </a:extLst>
          </p:cNvPr>
          <p:cNvSpPr txBox="1"/>
          <p:nvPr/>
        </p:nvSpPr>
        <p:spPr>
          <a:xfrm>
            <a:off x="161912" y="845704"/>
            <a:ext cx="4354515" cy="2446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工區</a:t>
            </a:r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工作內容</a:t>
            </a:r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zh-TW" altLang="en-US" sz="2400" b="1" dirty="0">
                <a:solidFill>
                  <a:srgbClr val="FF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既有便道維護</a:t>
            </a:r>
            <a:r>
              <a:rPr lang="en-US" altLang="zh-TW" sz="2400" b="1" dirty="0">
                <a:solidFill>
                  <a:srgbClr val="FF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,L=6+3</a:t>
            </a:r>
            <a:r>
              <a:rPr lang="zh-TW" altLang="en-US" sz="2400" b="1" dirty="0">
                <a:solidFill>
                  <a:srgbClr val="FF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公里</a:t>
            </a:r>
            <a:endParaRPr lang="en-US" altLang="zh-TW" sz="2400" b="1" dirty="0">
              <a:solidFill>
                <a:srgbClr val="FF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TW" altLang="en-US" sz="2400" b="1" dirty="0">
                <a:solidFill>
                  <a:srgbClr val="FF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既有便橋維護</a:t>
            </a:r>
            <a:r>
              <a:rPr lang="en-US" altLang="zh-TW" sz="2400" b="1" dirty="0">
                <a:solidFill>
                  <a:srgbClr val="FF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-2</a:t>
            </a:r>
            <a:r>
              <a:rPr lang="zh-TW" altLang="en-US" sz="2400" b="1" dirty="0">
                <a:solidFill>
                  <a:srgbClr val="FF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處</a:t>
            </a:r>
            <a:endParaRPr lang="en-US" altLang="zh-TW" sz="2400" b="1" dirty="0">
              <a:solidFill>
                <a:srgbClr val="FF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TW" altLang="en-US" sz="24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新設便道</a:t>
            </a:r>
            <a:r>
              <a:rPr lang="en-US" altLang="zh-TW" sz="24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,L=3.5</a:t>
            </a:r>
            <a:r>
              <a:rPr lang="zh-TW" altLang="en-US" sz="24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公里</a:t>
            </a:r>
            <a:endParaRPr lang="en-US" altLang="zh-TW" sz="2400" b="1" dirty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TW" altLang="en-US" sz="24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新設便橋</a:t>
            </a:r>
            <a:r>
              <a:rPr lang="en-US" altLang="zh-TW" sz="24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-1</a:t>
            </a:r>
            <a:r>
              <a:rPr lang="zh-TW" altLang="en-US" sz="24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處</a:t>
            </a:r>
            <a:endParaRPr lang="en-US" altLang="zh-TW" sz="2400" b="1" dirty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2" name="語音泡泡: 矩形 31">
            <a:extLst>
              <a:ext uri="{FF2B5EF4-FFF2-40B4-BE49-F238E27FC236}">
                <a16:creationId xmlns:a16="http://schemas.microsoft.com/office/drawing/2014/main" id="{980AD16F-5B04-E757-7CF2-35DE032F8A6E}"/>
              </a:ext>
            </a:extLst>
          </p:cNvPr>
          <p:cNvSpPr/>
          <p:nvPr/>
        </p:nvSpPr>
        <p:spPr>
          <a:xfrm>
            <a:off x="8917305" y="5916114"/>
            <a:ext cx="1699038" cy="556992"/>
          </a:xfrm>
          <a:prstGeom prst="wedgeRectCallout">
            <a:avLst>
              <a:gd name="adj1" fmla="val 58251"/>
              <a:gd name="adj2" fmla="val -101548"/>
            </a:avLst>
          </a:prstGeom>
          <a:noFill/>
          <a:ln w="2222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TW" altLang="en-US" sz="1400" dirty="0">
                <a:solidFill>
                  <a:srgbClr val="FF00FF"/>
                </a:solidFill>
              </a:rPr>
              <a:t>既有施工便道維護長度約</a:t>
            </a:r>
            <a:r>
              <a:rPr kumimoji="1" lang="en-US" altLang="zh-TW" sz="1400" dirty="0">
                <a:solidFill>
                  <a:srgbClr val="FF00FF"/>
                </a:solidFill>
              </a:rPr>
              <a:t>3</a:t>
            </a:r>
            <a:r>
              <a:rPr kumimoji="1" lang="zh-TW" altLang="en-US" sz="1400" dirty="0">
                <a:solidFill>
                  <a:srgbClr val="FF00FF"/>
                </a:solidFill>
              </a:rPr>
              <a:t>公里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D074D382-DB3A-939E-63F9-155E88526669}"/>
              </a:ext>
            </a:extLst>
          </p:cNvPr>
          <p:cNvSpPr txBox="1"/>
          <p:nvPr/>
        </p:nvSpPr>
        <p:spPr>
          <a:xfrm>
            <a:off x="3821183" y="2005486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FF00FF"/>
                </a:solidFill>
              </a:rPr>
              <a:t>既有便橋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E9BB0074-A963-5CC9-1AA5-0C3552CD9255}"/>
              </a:ext>
            </a:extLst>
          </p:cNvPr>
          <p:cNvSpPr txBox="1"/>
          <p:nvPr/>
        </p:nvSpPr>
        <p:spPr>
          <a:xfrm>
            <a:off x="9841451" y="3373883"/>
            <a:ext cx="592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FF00FF"/>
                </a:solidFill>
              </a:rPr>
              <a:t>既有便橋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B51D0DB1-B152-B4C6-AC2E-6E2D332699EE}"/>
              </a:ext>
            </a:extLst>
          </p:cNvPr>
          <p:cNvSpPr txBox="1"/>
          <p:nvPr/>
        </p:nvSpPr>
        <p:spPr>
          <a:xfrm>
            <a:off x="9327781" y="3484735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0000FF"/>
                </a:solidFill>
              </a:rPr>
              <a:t>新設便橋</a:t>
            </a:r>
          </a:p>
        </p:txBody>
      </p:sp>
      <p:pic>
        <p:nvPicPr>
          <p:cNvPr id="38" name="圖片 37">
            <a:extLst>
              <a:ext uri="{FF2B5EF4-FFF2-40B4-BE49-F238E27FC236}">
                <a16:creationId xmlns:a16="http://schemas.microsoft.com/office/drawing/2014/main" id="{005D8C11-E7ED-258F-07AF-2F3EF8D04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08436" y="3195850"/>
            <a:ext cx="2999106" cy="4242178"/>
          </a:xfrm>
          <a:prstGeom prst="rect">
            <a:avLst/>
          </a:prstGeom>
        </p:spPr>
      </p:pic>
      <p:sp>
        <p:nvSpPr>
          <p:cNvPr id="39" name="文本框 8">
            <a:extLst>
              <a:ext uri="{FF2B5EF4-FFF2-40B4-BE49-F238E27FC236}">
                <a16:creationId xmlns:a16="http://schemas.microsoft.com/office/drawing/2014/main" id="{67BE0BB2-0F5D-4BAB-E55E-049BD8D56898}"/>
              </a:ext>
            </a:extLst>
          </p:cNvPr>
          <p:cNvSpPr txBox="1"/>
          <p:nvPr/>
        </p:nvSpPr>
        <p:spPr>
          <a:xfrm>
            <a:off x="928654" y="6329323"/>
            <a:ext cx="2774040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TW" altLang="en-US" sz="24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新設便道剖面圖</a:t>
            </a:r>
            <a:endParaRPr lang="zh-CN" altLang="en-US" sz="20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7" name="文本框 8">
            <a:extLst>
              <a:ext uri="{FF2B5EF4-FFF2-40B4-BE49-F238E27FC236}">
                <a16:creationId xmlns:a16="http://schemas.microsoft.com/office/drawing/2014/main" id="{38781EFC-DBC2-517C-55FE-A8A17ADD01B2}"/>
              </a:ext>
            </a:extLst>
          </p:cNvPr>
          <p:cNvSpPr txBox="1"/>
          <p:nvPr/>
        </p:nvSpPr>
        <p:spPr>
          <a:xfrm>
            <a:off x="3745525" y="5673023"/>
            <a:ext cx="9900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</a:pPr>
            <a:r>
              <a:rPr lang="zh-TW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便道設計說明</a:t>
            </a:r>
            <a:r>
              <a:rPr lang="en-US" altLang="zh-TW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</a:p>
          <a:p>
            <a:pPr>
              <a:lnSpc>
                <a:spcPts val="2400"/>
              </a:lnSpc>
            </a:pPr>
            <a:r>
              <a:rPr lang="zh-TW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車道寬</a:t>
            </a:r>
            <a:r>
              <a:rPr lang="en-US" altLang="zh-TW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8M</a:t>
            </a:r>
          </a:p>
          <a:p>
            <a:pPr>
              <a:lnSpc>
                <a:spcPts val="2400"/>
              </a:lnSpc>
            </a:pPr>
            <a:r>
              <a:rPr lang="zh-TW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鋪設瀝青混凝土</a:t>
            </a:r>
            <a:r>
              <a:rPr lang="en-US" altLang="zh-TW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5cm</a:t>
            </a:r>
            <a:r>
              <a:rPr lang="zh-TW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及級配</a:t>
            </a:r>
            <a:r>
              <a:rPr lang="en-US" altLang="zh-TW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10cm</a:t>
            </a:r>
          </a:p>
        </p:txBody>
      </p:sp>
    </p:spTree>
    <p:extLst>
      <p:ext uri="{BB962C8B-B14F-4D97-AF65-F5344CB8AC3E}">
        <p14:creationId xmlns:p14="http://schemas.microsoft.com/office/powerpoint/2010/main" val="410800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1FA4086-B8F9-2DCF-9B74-DADD0DF45F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17" t="11618" r="9879" b="2184"/>
          <a:stretch/>
        </p:blipFill>
        <p:spPr>
          <a:xfrm rot="16200000">
            <a:off x="4707937" y="-511714"/>
            <a:ext cx="6155899" cy="8597074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0" y="3020"/>
            <a:ext cx="12192000" cy="70585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4CBBE738-0036-43EE-BE1F-DE4C1FB7F19F}"/>
              </a:ext>
            </a:extLst>
          </p:cNvPr>
          <p:cNvGrpSpPr/>
          <p:nvPr/>
        </p:nvGrpSpPr>
        <p:grpSpPr>
          <a:xfrm>
            <a:off x="11412074" y="6194610"/>
            <a:ext cx="672352" cy="537883"/>
            <a:chOff x="11143131" y="6176680"/>
            <a:chExt cx="672352" cy="537883"/>
          </a:xfrm>
        </p:grpSpPr>
        <p:sp>
          <p:nvSpPr>
            <p:cNvPr id="19" name="橢圓 18">
              <a:extLst>
                <a:ext uri="{FF2B5EF4-FFF2-40B4-BE49-F238E27FC236}">
                  <a16:creationId xmlns:a16="http://schemas.microsoft.com/office/drawing/2014/main" id="{215203FB-453B-4DB1-AF34-EFA7CE8D5C35}"/>
                </a:ext>
              </a:extLst>
            </p:cNvPr>
            <p:cNvSpPr/>
            <p:nvPr/>
          </p:nvSpPr>
          <p:spPr>
            <a:xfrm>
              <a:off x="11143131" y="6176680"/>
              <a:ext cx="564776" cy="53788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46780239-2F84-4281-82DB-85954AD144F2}"/>
                </a:ext>
              </a:extLst>
            </p:cNvPr>
            <p:cNvSpPr txBox="1"/>
            <p:nvPr/>
          </p:nvSpPr>
          <p:spPr>
            <a:xfrm>
              <a:off x="11250706" y="6239435"/>
              <a:ext cx="564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b="1" dirty="0"/>
                <a:t>2</a:t>
              </a:r>
              <a:endParaRPr lang="zh-TW" altLang="en-US" sz="2000" b="1" dirty="0"/>
            </a:p>
          </p:txBody>
        </p:sp>
      </p:grpSp>
      <p:sp>
        <p:nvSpPr>
          <p:cNvPr id="34" name="文本占位符 2">
            <a:extLst>
              <a:ext uri="{FF2B5EF4-FFF2-40B4-BE49-F238E27FC236}">
                <a16:creationId xmlns:a16="http://schemas.microsoft.com/office/drawing/2014/main" id="{DB300ACA-7D07-4F72-B543-9F9921888C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913" y="183961"/>
            <a:ext cx="787530" cy="480471"/>
          </a:xfrm>
        </p:spPr>
        <p:txBody>
          <a:bodyPr/>
          <a:lstStyle/>
          <a:p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0</a:t>
            </a:r>
            <a:r>
              <a:rPr kumimoji="1"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7" name="文本占位符 1">
            <a:extLst>
              <a:ext uri="{FF2B5EF4-FFF2-40B4-BE49-F238E27FC236}">
                <a16:creationId xmlns:a16="http://schemas.microsoft.com/office/drawing/2014/main" id="{027531EF-2A57-48D5-A487-0D6F215FE7C0}"/>
              </a:ext>
            </a:extLst>
          </p:cNvPr>
          <p:cNvSpPr txBox="1">
            <a:spLocks/>
          </p:cNvSpPr>
          <p:nvPr/>
        </p:nvSpPr>
        <p:spPr>
          <a:xfrm>
            <a:off x="886690" y="144228"/>
            <a:ext cx="10705870" cy="362708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TW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施作位置</a:t>
            </a:r>
            <a:r>
              <a:rPr kumimoji="1" lang="en-US" altLang="zh-TW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kumimoji="1" lang="zh-TW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濁水溪主流斷面</a:t>
            </a:r>
            <a:r>
              <a:rPr kumimoji="1" lang="en-US" altLang="zh-TW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126)</a:t>
            </a:r>
            <a:endParaRPr kumimoji="1" lang="zh-CN" altLang="en-US" sz="3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2BF3796-8442-DBC7-4F4E-22DAF0F7555B}"/>
              </a:ext>
            </a:extLst>
          </p:cNvPr>
          <p:cNvSpPr txBox="1"/>
          <p:nvPr/>
        </p:nvSpPr>
        <p:spPr>
          <a:xfrm rot="15745347">
            <a:off x="9259807" y="3220909"/>
            <a:ext cx="932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126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B8ED783B-755F-9AD8-0745-7F449AFBA077}"/>
              </a:ext>
            </a:extLst>
          </p:cNvPr>
          <p:cNvCxnSpPr>
            <a:cxnSpLocks/>
          </p:cNvCxnSpPr>
          <p:nvPr/>
        </p:nvCxnSpPr>
        <p:spPr>
          <a:xfrm>
            <a:off x="9437012" y="3122846"/>
            <a:ext cx="120622" cy="10930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8">
            <a:extLst>
              <a:ext uri="{FF2B5EF4-FFF2-40B4-BE49-F238E27FC236}">
                <a16:creationId xmlns:a16="http://schemas.microsoft.com/office/drawing/2014/main" id="{7E4652AD-F59A-D3AC-B1B6-7361411205C2}"/>
              </a:ext>
            </a:extLst>
          </p:cNvPr>
          <p:cNvSpPr txBox="1"/>
          <p:nvPr/>
        </p:nvSpPr>
        <p:spPr>
          <a:xfrm>
            <a:off x="161912" y="845704"/>
            <a:ext cx="3089287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工區</a:t>
            </a:r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工作內容</a:t>
            </a:r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zh-TW" altLang="en-US" sz="24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新設便橋</a:t>
            </a:r>
            <a:r>
              <a:rPr lang="en-US" altLang="zh-TW" sz="24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-1</a:t>
            </a:r>
            <a:r>
              <a:rPr lang="zh-TW" altLang="en-US" sz="24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處</a:t>
            </a:r>
            <a:endParaRPr lang="en-US" altLang="zh-TW" sz="2400" b="1" dirty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2" name="語音泡泡: 矩形 31">
            <a:extLst>
              <a:ext uri="{FF2B5EF4-FFF2-40B4-BE49-F238E27FC236}">
                <a16:creationId xmlns:a16="http://schemas.microsoft.com/office/drawing/2014/main" id="{980AD16F-5B04-E757-7CF2-35DE032F8A6E}"/>
              </a:ext>
            </a:extLst>
          </p:cNvPr>
          <p:cNvSpPr/>
          <p:nvPr/>
        </p:nvSpPr>
        <p:spPr>
          <a:xfrm>
            <a:off x="7150252" y="3865068"/>
            <a:ext cx="1649881" cy="574410"/>
          </a:xfrm>
          <a:prstGeom prst="wedgeRectCallout">
            <a:avLst>
              <a:gd name="adj1" fmla="val 42697"/>
              <a:gd name="adj2" fmla="val -91160"/>
            </a:avLst>
          </a:prstGeom>
          <a:noFill/>
          <a:ln w="22225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>
                <a:solidFill>
                  <a:srgbClr val="0000FF"/>
                </a:solidFill>
              </a:rPr>
              <a:t>新設便橋</a:t>
            </a:r>
          </a:p>
        </p:txBody>
      </p:sp>
    </p:spTree>
    <p:extLst>
      <p:ext uri="{BB962C8B-B14F-4D97-AF65-F5344CB8AC3E}">
        <p14:creationId xmlns:p14="http://schemas.microsoft.com/office/powerpoint/2010/main" val="127169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:a16="http://schemas.microsoft.com/office/drawing/2014/main" id="{294EE96E-9103-B739-39B0-965BD2C7D1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84" t="3491" r="7404" b="6644"/>
          <a:stretch/>
        </p:blipFill>
        <p:spPr>
          <a:xfrm rot="16200000">
            <a:off x="7014603" y="697368"/>
            <a:ext cx="4011494" cy="6019475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0" y="3020"/>
            <a:ext cx="12192000" cy="70585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4CBBE738-0036-43EE-BE1F-DE4C1FB7F19F}"/>
              </a:ext>
            </a:extLst>
          </p:cNvPr>
          <p:cNvGrpSpPr/>
          <p:nvPr/>
        </p:nvGrpSpPr>
        <p:grpSpPr>
          <a:xfrm>
            <a:off x="11412074" y="6194610"/>
            <a:ext cx="672352" cy="537883"/>
            <a:chOff x="11143131" y="6176680"/>
            <a:chExt cx="672352" cy="537883"/>
          </a:xfrm>
        </p:grpSpPr>
        <p:sp>
          <p:nvSpPr>
            <p:cNvPr id="19" name="橢圓 18">
              <a:extLst>
                <a:ext uri="{FF2B5EF4-FFF2-40B4-BE49-F238E27FC236}">
                  <a16:creationId xmlns:a16="http://schemas.microsoft.com/office/drawing/2014/main" id="{215203FB-453B-4DB1-AF34-EFA7CE8D5C35}"/>
                </a:ext>
              </a:extLst>
            </p:cNvPr>
            <p:cNvSpPr/>
            <p:nvPr/>
          </p:nvSpPr>
          <p:spPr>
            <a:xfrm>
              <a:off x="11143131" y="6176680"/>
              <a:ext cx="564776" cy="53788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46780239-2F84-4281-82DB-85954AD144F2}"/>
                </a:ext>
              </a:extLst>
            </p:cNvPr>
            <p:cNvSpPr txBox="1"/>
            <p:nvPr/>
          </p:nvSpPr>
          <p:spPr>
            <a:xfrm>
              <a:off x="11250706" y="6239435"/>
              <a:ext cx="564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b="1" dirty="0"/>
                <a:t>3</a:t>
              </a:r>
              <a:endParaRPr lang="zh-TW" altLang="en-US" sz="2000" b="1" dirty="0"/>
            </a:p>
          </p:txBody>
        </p:sp>
      </p:grpSp>
      <p:sp>
        <p:nvSpPr>
          <p:cNvPr id="34" name="文本占位符 2">
            <a:extLst>
              <a:ext uri="{FF2B5EF4-FFF2-40B4-BE49-F238E27FC236}">
                <a16:creationId xmlns:a16="http://schemas.microsoft.com/office/drawing/2014/main" id="{DB300ACA-7D07-4F72-B543-9F9921888C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913" y="183961"/>
            <a:ext cx="787530" cy="480471"/>
          </a:xfrm>
        </p:spPr>
        <p:txBody>
          <a:bodyPr/>
          <a:lstStyle/>
          <a:p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03</a:t>
            </a:r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7" name="文本占位符 1">
            <a:extLst>
              <a:ext uri="{FF2B5EF4-FFF2-40B4-BE49-F238E27FC236}">
                <a16:creationId xmlns:a16="http://schemas.microsoft.com/office/drawing/2014/main" id="{027531EF-2A57-48D5-A487-0D6F215FE7C0}"/>
              </a:ext>
            </a:extLst>
          </p:cNvPr>
          <p:cNvSpPr txBox="1">
            <a:spLocks/>
          </p:cNvSpPr>
          <p:nvPr/>
        </p:nvSpPr>
        <p:spPr>
          <a:xfrm>
            <a:off x="886690" y="144228"/>
            <a:ext cx="10705870" cy="362708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TW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便橋設計說明</a:t>
            </a:r>
          </a:p>
        </p:txBody>
      </p:sp>
      <p:sp>
        <p:nvSpPr>
          <p:cNvPr id="29" name="文本框 8">
            <a:extLst>
              <a:ext uri="{FF2B5EF4-FFF2-40B4-BE49-F238E27FC236}">
                <a16:creationId xmlns:a16="http://schemas.microsoft.com/office/drawing/2014/main" id="{7E4652AD-F59A-D3AC-B1B6-7361411205C2}"/>
              </a:ext>
            </a:extLst>
          </p:cNvPr>
          <p:cNvSpPr txBox="1"/>
          <p:nvPr/>
        </p:nvSpPr>
        <p:spPr>
          <a:xfrm>
            <a:off x="218235" y="780598"/>
            <a:ext cx="9900287" cy="11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上部構造</a:t>
            </a:r>
            <a:r>
              <a:rPr lang="en-US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:H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型鋼</a:t>
            </a:r>
            <a:r>
              <a:rPr lang="en-US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車道全面鋪滿槽鋼</a:t>
            </a:r>
            <a:r>
              <a:rPr lang="en-US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W=8M,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雙車道</a:t>
            </a:r>
            <a:r>
              <a:rPr lang="en-US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雙側欄杆</a:t>
            </a:r>
            <a:endPara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TW" altLang="en-US" sz="28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下部構造</a:t>
            </a:r>
            <a:r>
              <a:rPr lang="en-US" altLang="zh-TW" sz="28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lang="zh-TW" altLang="en-US" sz="28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混凝土基礎及微型樁</a:t>
            </a:r>
            <a:endParaRPr lang="en-US" altLang="zh-TW" sz="2800" b="1" dirty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C50C8E65-9A3C-F30B-166C-C0459E6538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359" t="5362" r="13480" b="6135"/>
          <a:stretch/>
        </p:blipFill>
        <p:spPr>
          <a:xfrm rot="16200000">
            <a:off x="1592772" y="892011"/>
            <a:ext cx="3398254" cy="5895451"/>
          </a:xfrm>
          <a:prstGeom prst="rect">
            <a:avLst/>
          </a:prstGeom>
        </p:spPr>
      </p:pic>
      <p:sp>
        <p:nvSpPr>
          <p:cNvPr id="14" name="語音泡泡: 矩形 13">
            <a:extLst>
              <a:ext uri="{FF2B5EF4-FFF2-40B4-BE49-F238E27FC236}">
                <a16:creationId xmlns:a16="http://schemas.microsoft.com/office/drawing/2014/main" id="{90B3882A-E374-176E-B378-E78070B04EDD}"/>
              </a:ext>
            </a:extLst>
          </p:cNvPr>
          <p:cNvSpPr/>
          <p:nvPr/>
        </p:nvSpPr>
        <p:spPr>
          <a:xfrm>
            <a:off x="6010612" y="1782210"/>
            <a:ext cx="1699038" cy="556992"/>
          </a:xfrm>
          <a:prstGeom prst="wedgeRectCallout">
            <a:avLst>
              <a:gd name="adj1" fmla="val 83302"/>
              <a:gd name="adj2" fmla="val 88012"/>
            </a:avLst>
          </a:prstGeom>
          <a:noFill/>
          <a:ln w="2222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TW" altLang="en-US" dirty="0">
                <a:solidFill>
                  <a:srgbClr val="FF00FF"/>
                </a:solidFill>
              </a:rPr>
              <a:t>有設欄杆</a:t>
            </a:r>
          </a:p>
        </p:txBody>
      </p:sp>
      <p:sp>
        <p:nvSpPr>
          <p:cNvPr id="17" name="語音泡泡: 矩形 16">
            <a:extLst>
              <a:ext uri="{FF2B5EF4-FFF2-40B4-BE49-F238E27FC236}">
                <a16:creationId xmlns:a16="http://schemas.microsoft.com/office/drawing/2014/main" id="{6BF0FCE4-1F1C-F3DB-8990-21D09DB9047A}"/>
              </a:ext>
            </a:extLst>
          </p:cNvPr>
          <p:cNvSpPr/>
          <p:nvPr/>
        </p:nvSpPr>
        <p:spPr>
          <a:xfrm>
            <a:off x="10330179" y="1097987"/>
            <a:ext cx="1490760" cy="556992"/>
          </a:xfrm>
          <a:prstGeom prst="wedgeRectCallout">
            <a:avLst>
              <a:gd name="adj1" fmla="val -125137"/>
              <a:gd name="adj2" fmla="val 221929"/>
            </a:avLst>
          </a:prstGeom>
          <a:noFill/>
          <a:ln w="2222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TW" altLang="en-US" sz="1400" dirty="0">
                <a:solidFill>
                  <a:srgbClr val="FF00FF"/>
                </a:solidFill>
              </a:rPr>
              <a:t> </a:t>
            </a:r>
            <a:r>
              <a:rPr kumimoji="1" lang="zh-TW" altLang="en-US" dirty="0">
                <a:solidFill>
                  <a:srgbClr val="FF00FF"/>
                </a:solidFill>
              </a:rPr>
              <a:t>車道滿鋪</a:t>
            </a:r>
          </a:p>
        </p:txBody>
      </p:sp>
      <p:sp>
        <p:nvSpPr>
          <p:cNvPr id="22" name="語音泡泡: 矩形 21">
            <a:extLst>
              <a:ext uri="{FF2B5EF4-FFF2-40B4-BE49-F238E27FC236}">
                <a16:creationId xmlns:a16="http://schemas.microsoft.com/office/drawing/2014/main" id="{1B80C9DB-1858-FD47-54BB-BB3BCDD3CE9D}"/>
              </a:ext>
            </a:extLst>
          </p:cNvPr>
          <p:cNvSpPr/>
          <p:nvPr/>
        </p:nvSpPr>
        <p:spPr>
          <a:xfrm>
            <a:off x="10239982" y="5775608"/>
            <a:ext cx="1699038" cy="556992"/>
          </a:xfrm>
          <a:prstGeom prst="wedgeRectCallout">
            <a:avLst>
              <a:gd name="adj1" fmla="val -55237"/>
              <a:gd name="adj2" fmla="val -152405"/>
            </a:avLst>
          </a:prstGeom>
          <a:noFill/>
          <a:ln w="2222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TW" altLang="en-US" dirty="0">
                <a:solidFill>
                  <a:srgbClr val="FF00FF"/>
                </a:solidFill>
              </a:rPr>
              <a:t>打設微型樁</a:t>
            </a:r>
          </a:p>
        </p:txBody>
      </p:sp>
      <p:sp>
        <p:nvSpPr>
          <p:cNvPr id="23" name="語音泡泡: 矩形 22">
            <a:extLst>
              <a:ext uri="{FF2B5EF4-FFF2-40B4-BE49-F238E27FC236}">
                <a16:creationId xmlns:a16="http://schemas.microsoft.com/office/drawing/2014/main" id="{F44566DA-C8D5-2C34-3DAF-2895C6DED440}"/>
              </a:ext>
            </a:extLst>
          </p:cNvPr>
          <p:cNvSpPr/>
          <p:nvPr/>
        </p:nvSpPr>
        <p:spPr>
          <a:xfrm>
            <a:off x="6586437" y="5900428"/>
            <a:ext cx="1699038" cy="556992"/>
          </a:xfrm>
          <a:prstGeom prst="wedgeRectCallout">
            <a:avLst>
              <a:gd name="adj1" fmla="val -39638"/>
              <a:gd name="adj2" fmla="val -345124"/>
            </a:avLst>
          </a:prstGeom>
          <a:noFill/>
          <a:ln w="2222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TW" altLang="en-US" dirty="0">
                <a:solidFill>
                  <a:srgbClr val="FF00FF"/>
                </a:solidFill>
              </a:rPr>
              <a:t>混凝土基礎</a:t>
            </a:r>
          </a:p>
        </p:txBody>
      </p:sp>
      <p:sp>
        <p:nvSpPr>
          <p:cNvPr id="24" name="文本框 8">
            <a:extLst>
              <a:ext uri="{FF2B5EF4-FFF2-40B4-BE49-F238E27FC236}">
                <a16:creationId xmlns:a16="http://schemas.microsoft.com/office/drawing/2014/main" id="{B4F14FFB-5CE5-7446-282B-F86D4C5E5662}"/>
              </a:ext>
            </a:extLst>
          </p:cNvPr>
          <p:cNvSpPr txBox="1"/>
          <p:nvPr/>
        </p:nvSpPr>
        <p:spPr>
          <a:xfrm>
            <a:off x="2323590" y="6154224"/>
            <a:ext cx="1564670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TW" altLang="en-US" sz="24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平面圖</a:t>
            </a:r>
            <a:endParaRPr lang="zh-CN" altLang="en-US" sz="20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" name="文本框 8">
            <a:extLst>
              <a:ext uri="{FF2B5EF4-FFF2-40B4-BE49-F238E27FC236}">
                <a16:creationId xmlns:a16="http://schemas.microsoft.com/office/drawing/2014/main" id="{EDE35D46-66CC-05CD-5EEB-B78B6A7F0330}"/>
              </a:ext>
            </a:extLst>
          </p:cNvPr>
          <p:cNvSpPr txBox="1"/>
          <p:nvPr/>
        </p:nvSpPr>
        <p:spPr>
          <a:xfrm>
            <a:off x="8576288" y="5628567"/>
            <a:ext cx="1518288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TW" altLang="en-US" sz="24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剖面圖</a:t>
            </a:r>
            <a:endParaRPr lang="zh-CN" altLang="en-US" sz="20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1C5ED994-6D6D-AADA-EF3E-324559590D98}"/>
              </a:ext>
            </a:extLst>
          </p:cNvPr>
          <p:cNvCxnSpPr/>
          <p:nvPr/>
        </p:nvCxnSpPr>
        <p:spPr>
          <a:xfrm>
            <a:off x="2199861" y="6657475"/>
            <a:ext cx="1378226" cy="0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257E0FA5-16CB-C6B9-8471-3F4460406FD3}"/>
              </a:ext>
            </a:extLst>
          </p:cNvPr>
          <p:cNvCxnSpPr/>
          <p:nvPr/>
        </p:nvCxnSpPr>
        <p:spPr>
          <a:xfrm>
            <a:off x="8576288" y="6154224"/>
            <a:ext cx="1378226" cy="0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46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模板页面">
  <a:themeElements>
    <a:clrScheme name="自定义 100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C0CA54"/>
      </a:accent1>
      <a:accent2>
        <a:srgbClr val="9BCF39"/>
      </a:accent2>
      <a:accent3>
        <a:srgbClr val="76AC70"/>
      </a:accent3>
      <a:accent4>
        <a:srgbClr val="2C9F76"/>
      </a:accent4>
      <a:accent5>
        <a:srgbClr val="2C7892"/>
      </a:accent5>
      <a:accent6>
        <a:srgbClr val="515151"/>
      </a:accent6>
      <a:hlink>
        <a:srgbClr val="0563C1"/>
      </a:hlink>
      <a:folHlink>
        <a:srgbClr val="954F72"/>
      </a:folHlink>
    </a:clrScheme>
    <a:fontScheme name="自定义 49">
      <a:majorFont>
        <a:latin typeface="Century Gothic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11155</TotalTime>
  <Words>184</Words>
  <Application>Microsoft Office PowerPoint</Application>
  <PresentationFormat>寬螢幕</PresentationFormat>
  <Paragraphs>45</Paragraphs>
  <Slides>4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Microsoft YaHei</vt:lpstr>
      <vt:lpstr>Arial</vt:lpstr>
      <vt:lpstr>Calibri</vt:lpstr>
      <vt:lpstr>Century Gothic</vt:lpstr>
      <vt:lpstr>Segoe UI Light</vt:lpstr>
      <vt:lpstr>模板页面</vt:lpstr>
      <vt:lpstr>OfficePLUS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lastModifiedBy>ik2</cp:lastModifiedBy>
  <cp:revision>768</cp:revision>
  <dcterms:created xsi:type="dcterms:W3CDTF">2015-08-18T02:51:41Z</dcterms:created>
  <dcterms:modified xsi:type="dcterms:W3CDTF">2022-10-05T00:14:36Z</dcterms:modified>
</cp:coreProperties>
</file>