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797675" cy="9926638"/>
  <p:defaultTextStyle>
    <a:defPPr>
      <a:defRPr lang="zh-TW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197" y="-8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801600" cy="960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3679" y="1078654"/>
            <a:ext cx="11321415" cy="469392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0888" y="5889626"/>
            <a:ext cx="9689611" cy="2304288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3152F7B-FD85-41FD-9993-C75E2013F3E3}" type="datetimeFigureOut">
              <a:rPr lang="zh-TW" altLang="en-US" smtClean="0"/>
              <a:t>2023/8/2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AAD168-2751-41C3-ADC0-F7809DF00A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551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F7B-FD85-41FD-9993-C75E2013F3E3}" type="datetimeFigureOut">
              <a:rPr lang="zh-TW" altLang="en-US" smtClean="0"/>
              <a:t>2023/8/2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D168-2751-41C3-ADC0-F7809DF00A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200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81148" y="973455"/>
            <a:ext cx="2760345" cy="672084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101" y="1000126"/>
            <a:ext cx="8121015" cy="756094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F7B-FD85-41FD-9993-C75E2013F3E3}" type="datetimeFigureOut">
              <a:rPr lang="zh-TW" altLang="en-US" smtClean="0"/>
              <a:t>2023/8/2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D168-2751-41C3-ADC0-F7809DF00A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917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F7B-FD85-41FD-9993-C75E2013F3E3}" type="datetimeFigureOut">
              <a:rPr lang="zh-TW" altLang="en-US" smtClean="0"/>
              <a:t>2023/8/2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D168-2751-41C3-ADC0-F7809DF00A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708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679" y="1074387"/>
            <a:ext cx="11319815" cy="4698187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0888" y="5885893"/>
            <a:ext cx="9687611" cy="2304288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F7B-FD85-41FD-9993-C75E2013F3E3}" type="datetimeFigureOut">
              <a:rPr lang="zh-TW" altLang="en-US" smtClean="0"/>
              <a:t>2023/8/2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D168-2751-41C3-ADC0-F7809DF00A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210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0489" y="2797388"/>
            <a:ext cx="4896612" cy="5274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1897" y="2797388"/>
            <a:ext cx="4896612" cy="5274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F7B-FD85-41FD-9993-C75E2013F3E3}" type="datetimeFigureOut">
              <a:rPr lang="zh-TW" altLang="en-US" smtClean="0"/>
              <a:t>2023/8/2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D168-2751-41C3-ADC0-F7809DF00A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182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489" y="2856654"/>
            <a:ext cx="4896612" cy="101276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0489" y="3854318"/>
            <a:ext cx="4896612" cy="4480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07988" y="2853809"/>
            <a:ext cx="4896612" cy="101132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07988" y="3851386"/>
            <a:ext cx="4896612" cy="4480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F7B-FD85-41FD-9993-C75E2013F3E3}" type="datetimeFigureOut">
              <a:rPr lang="zh-TW" altLang="en-US" smtClean="0"/>
              <a:t>2023/8/2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D168-2751-41C3-ADC0-F7809DF00A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93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F7B-FD85-41FD-9993-C75E2013F3E3}" type="datetimeFigureOut">
              <a:rPr lang="zh-TW" altLang="en-US" smtClean="0"/>
              <a:t>2023/8/2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D168-2751-41C3-ADC0-F7809DF00A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178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F7B-FD85-41FD-9993-C75E2013F3E3}" type="datetimeFigureOut">
              <a:rPr lang="zh-TW" altLang="en-US" smtClean="0"/>
              <a:t>2023/8/2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D168-2751-41C3-ADC0-F7809DF00A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911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01000" y="0"/>
            <a:ext cx="4800600" cy="960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674474" y="759195"/>
            <a:ext cx="3552444" cy="2688336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066800"/>
            <a:ext cx="6400800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89781" y="3516539"/>
            <a:ext cx="3568446" cy="437778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2F7B-FD85-41FD-9993-C75E2013F3E3}" type="datetimeFigureOut">
              <a:rPr lang="zh-TW" altLang="en-US" smtClean="0"/>
              <a:t>2023/8/2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1AAD168-2751-41C3-ADC0-F7809DF00A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036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685" y="7586135"/>
            <a:ext cx="11319815" cy="858596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801600" cy="7463333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489" y="8273629"/>
            <a:ext cx="9690811" cy="74676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3152F7B-FD85-41FD-9993-C75E2013F3E3}" type="datetimeFigureOut">
              <a:rPr lang="zh-TW" altLang="en-US" smtClean="0"/>
              <a:t>2023/8/2</a:t>
            </a:fld>
            <a:endParaRPr lang="zh-TW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AAD168-2751-41C3-ADC0-F7809DF00A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76452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086" y="699346"/>
            <a:ext cx="11311414" cy="2321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489" y="2816353"/>
            <a:ext cx="11291411" cy="5272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090" y="8977426"/>
            <a:ext cx="432054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3152F7B-FD85-41FD-9993-C75E2013F3E3}" type="datetimeFigureOut">
              <a:rPr lang="zh-TW" altLang="en-US" smtClean="0"/>
              <a:t>2023/8/2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90" y="9176576"/>
            <a:ext cx="528066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2122" y="8226977"/>
            <a:ext cx="3072384" cy="19558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1AAD168-2751-41C3-ADC0-F7809DF00A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895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3767"/>
            <a:ext cx="8486775" cy="8907433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700" y="129445"/>
            <a:ext cx="12822035" cy="458987"/>
          </a:xfrm>
        </p:spPr>
        <p:txBody>
          <a:bodyPr>
            <a:noAutofit/>
          </a:bodyPr>
          <a:lstStyle/>
          <a:p>
            <a:r>
              <a:rPr lang="zh-TW" altLang="en-US" sz="3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彰化縣溪州鄉下水埔段、過溪子段河川</a:t>
            </a:r>
            <a:r>
              <a:rPr lang="zh-TW" altLang="en-US" sz="3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公地遭傾倒</a:t>
            </a:r>
            <a:r>
              <a:rPr lang="zh-TW" altLang="en-US" sz="3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土方計</a:t>
            </a:r>
            <a:r>
              <a:rPr lang="en-US" altLang="zh-TW" sz="3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</a:t>
            </a:r>
            <a:r>
              <a:rPr lang="en-US" altLang="zh-TW" sz="3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-112</a:t>
            </a:r>
            <a:r>
              <a:rPr lang="zh-TW" altLang="en-US" sz="3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en-US" altLang="zh-TW" sz="3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-7</a:t>
            </a:r>
            <a:r>
              <a:rPr lang="zh-TW" altLang="en-US" sz="3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月份</a:t>
            </a:r>
            <a:endParaRPr lang="zh-TW" altLang="en-US" sz="3000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圖說文字 6"/>
          <p:cNvSpPr/>
          <p:nvPr/>
        </p:nvSpPr>
        <p:spPr>
          <a:xfrm>
            <a:off x="431455" y="4953000"/>
            <a:ext cx="2292055" cy="1670418"/>
          </a:xfrm>
          <a:prstGeom prst="wedgeRectCallout">
            <a:avLst>
              <a:gd name="adj1" fmla="val 10242"/>
              <a:gd name="adj2" fmla="val 8304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956883" y="4052720"/>
            <a:ext cx="3475654" cy="418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現場照片</a:t>
            </a: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349515"/>
              </p:ext>
            </p:extLst>
          </p:nvPr>
        </p:nvGraphicFramePr>
        <p:xfrm>
          <a:off x="7643379" y="693767"/>
          <a:ext cx="5158221" cy="2369966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652684"/>
                <a:gridCol w="1051917"/>
                <a:gridCol w="3453620"/>
              </a:tblGrid>
              <a:tr h="324628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案</a:t>
                      </a:r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1-</a:t>
                      </a: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辦理事紀表</a:t>
                      </a:r>
                      <a:endParaRPr lang="zh-TW" altLang="en-US" sz="1800" dirty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2462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項次</a:t>
                      </a:r>
                      <a:endParaRPr lang="zh-TW" altLang="en-US" sz="15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endParaRPr lang="zh-TW" altLang="en-US" sz="1500" dirty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辦理情形</a:t>
                      </a:r>
                    </a:p>
                  </a:txBody>
                  <a:tcPr/>
                </a:tc>
              </a:tr>
              <a:tr h="167957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sz="1500" dirty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altLang="en-US" sz="15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5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31</a:t>
                      </a:r>
                      <a:r>
                        <a:rPr lang="zh-TW" altLang="en-US" sz="15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endParaRPr lang="en-US" altLang="zh-TW" sz="15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en-US" altLang="zh-TW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|</a:t>
                      </a:r>
                    </a:p>
                    <a:p>
                      <a:pPr algn="ctr"/>
                      <a:r>
                        <a:rPr lang="en-US" altLang="zh-TW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en-US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01</a:t>
                      </a:r>
                      <a:r>
                        <a:rPr lang="zh-TW" altLang="en-US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endParaRPr lang="zh-TW" altLang="en-US" sz="1500" dirty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彰化縣警察局北斗分局成功派出所通報，於本局所轄之河川公地未經許可傾倒土方回填農用之行為，其傾倒數量為</a:t>
                      </a:r>
                      <a:r>
                        <a:rPr lang="en-US" altLang="zh-TW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69.4m</a:t>
                      </a:r>
                      <a:r>
                        <a:rPr lang="en-US" altLang="zh-TW" sz="1500" baseline="300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，本案已違反水利法第</a:t>
                      </a:r>
                      <a:r>
                        <a:rPr lang="en-US" altLang="zh-TW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78</a:t>
                      </a:r>
                      <a:r>
                        <a:rPr lang="zh-TW" altLang="en-US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條之</a:t>
                      </a:r>
                      <a:r>
                        <a:rPr lang="en-US" altLang="zh-TW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altLang="zh-TW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zh-TW" altLang="en-US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款，並依同法第</a:t>
                      </a:r>
                      <a:r>
                        <a:rPr lang="en-US" altLang="zh-TW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93</a:t>
                      </a:r>
                      <a:r>
                        <a:rPr lang="zh-TW" altLang="en-US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條之</a:t>
                      </a:r>
                      <a:r>
                        <a:rPr lang="en-US" altLang="zh-TW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altLang="zh-TW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en-US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款規定查處。</a:t>
                      </a:r>
                      <a:endParaRPr lang="zh-TW" altLang="en-US" sz="1500" dirty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矩形圖說文字 12"/>
          <p:cNvSpPr/>
          <p:nvPr/>
        </p:nvSpPr>
        <p:spPr>
          <a:xfrm>
            <a:off x="4286509" y="4953000"/>
            <a:ext cx="2292055" cy="1626844"/>
          </a:xfrm>
          <a:prstGeom prst="wedgeRectCallout">
            <a:avLst>
              <a:gd name="adj1" fmla="val 14675"/>
              <a:gd name="adj2" fmla="val 7561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dirty="0"/>
          </a:p>
        </p:txBody>
      </p:sp>
      <p:sp>
        <p:nvSpPr>
          <p:cNvPr id="15" name="矩形圖說文字 14"/>
          <p:cNvSpPr/>
          <p:nvPr/>
        </p:nvSpPr>
        <p:spPr>
          <a:xfrm>
            <a:off x="2958755" y="7633830"/>
            <a:ext cx="2292055" cy="1700670"/>
          </a:xfrm>
          <a:prstGeom prst="wedgeRectCallout">
            <a:avLst>
              <a:gd name="adj1" fmla="val 76733"/>
              <a:gd name="adj2" fmla="val -3767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dirty="0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571244"/>
              </p:ext>
            </p:extLst>
          </p:nvPr>
        </p:nvGraphicFramePr>
        <p:xfrm>
          <a:off x="7643379" y="3036628"/>
          <a:ext cx="5158221" cy="2405889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652684"/>
                <a:gridCol w="1051917"/>
                <a:gridCol w="3453620"/>
              </a:tblGrid>
              <a:tr h="283758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案</a:t>
                      </a:r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2-</a:t>
                      </a: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辦理事紀表</a:t>
                      </a:r>
                      <a:endParaRPr lang="zh-TW" altLang="en-US" sz="1800" dirty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837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項次</a:t>
                      </a:r>
                      <a:endParaRPr lang="zh-TW" altLang="en-US" sz="15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endParaRPr lang="zh-TW" altLang="en-US" sz="1500" dirty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辦理情形</a:t>
                      </a:r>
                    </a:p>
                  </a:txBody>
                  <a:tcPr/>
                </a:tc>
              </a:tr>
              <a:tr h="172008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sz="1500" dirty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zh-TW" altLang="en-US" sz="15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5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zh-TW" altLang="en-US" sz="15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endParaRPr lang="zh-TW" altLang="en-US" sz="1500" dirty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本局接獲民眾通報，於彰化縣溪州鄉過溪子段河川公地中，有</a:t>
                      </a:r>
                      <a:r>
                        <a:rPr lang="en-US" altLang="zh-TW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部挖土機未經本局許可整地並回填營建剩餘土石方，目視地表未夾雜廢棄物</a:t>
                      </a:r>
                      <a:r>
                        <a:rPr lang="en-US" altLang="zh-TW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彰化環保局帶回土方檢測</a:t>
                      </a:r>
                      <a:r>
                        <a:rPr lang="en-US" altLang="zh-TW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，其傾倒</a:t>
                      </a:r>
                      <a:r>
                        <a:rPr lang="zh-TW" altLang="en-US" sz="1500" kern="12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數量為</a:t>
                      </a:r>
                      <a:r>
                        <a:rPr lang="en-US" altLang="zh-TW" sz="1500" kern="12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86.20m3</a:t>
                      </a:r>
                      <a:r>
                        <a:rPr lang="zh-TW" altLang="en-US" sz="1500" kern="12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，本案已違反</a:t>
                      </a:r>
                      <a:r>
                        <a:rPr lang="zh-TW" altLang="zh-TW" sz="1500" kern="12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水利法</a:t>
                      </a:r>
                      <a:r>
                        <a:rPr lang="en-US" altLang="zh-TW" sz="1500" kern="12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78</a:t>
                      </a:r>
                      <a:r>
                        <a:rPr lang="zh-TW" altLang="zh-TW" sz="1500" kern="12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條之</a:t>
                      </a:r>
                      <a:r>
                        <a:rPr lang="en-US" altLang="zh-TW" sz="1500" kern="12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</a:t>
                      </a:r>
                      <a:r>
                        <a:rPr lang="zh-TW" altLang="zh-TW" sz="1500" kern="12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第</a:t>
                      </a:r>
                      <a:r>
                        <a:rPr lang="en-US" altLang="zh-TW" sz="1500" kern="12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7</a:t>
                      </a:r>
                      <a:r>
                        <a:rPr lang="zh-TW" altLang="zh-TW" sz="1500" kern="12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款並</a:t>
                      </a:r>
                      <a:r>
                        <a:rPr lang="zh-TW" altLang="zh-TW" sz="1500" kern="12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依</a:t>
                      </a:r>
                      <a:r>
                        <a:rPr lang="zh-TW" altLang="en-US" sz="1500" kern="12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行政罰法第</a:t>
                      </a:r>
                      <a:r>
                        <a:rPr lang="en-US" altLang="zh-TW" sz="1500" kern="12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36</a:t>
                      </a:r>
                      <a:r>
                        <a:rPr lang="zh-TW" altLang="en-US" sz="1500" kern="12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條</a:t>
                      </a:r>
                      <a:r>
                        <a:rPr lang="zh-TW" altLang="zh-TW" sz="1500" kern="12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依法</a:t>
                      </a:r>
                      <a:r>
                        <a:rPr lang="zh-TW" altLang="zh-TW" sz="1500" kern="12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查扣</a:t>
                      </a:r>
                      <a:r>
                        <a:rPr lang="zh-TW" altLang="en-US" sz="1500" kern="12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。</a:t>
                      </a:r>
                      <a:endParaRPr lang="zh-TW" altLang="en-US" sz="1500" kern="1200" dirty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160207"/>
              </p:ext>
            </p:extLst>
          </p:nvPr>
        </p:nvGraphicFramePr>
        <p:xfrm>
          <a:off x="7643378" y="5427589"/>
          <a:ext cx="5158221" cy="2077167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652684"/>
                <a:gridCol w="1051917"/>
                <a:gridCol w="3453620"/>
              </a:tblGrid>
              <a:tr h="273522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案</a:t>
                      </a:r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3-</a:t>
                      </a: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辦理事紀表</a:t>
                      </a:r>
                      <a:endParaRPr lang="zh-TW" altLang="en-US" sz="1800" dirty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352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項次</a:t>
                      </a:r>
                      <a:endParaRPr lang="zh-TW" altLang="en-US" sz="15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endParaRPr lang="zh-TW" altLang="en-US" sz="1500" dirty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辦理情形</a:t>
                      </a:r>
                    </a:p>
                  </a:txBody>
                  <a:tcPr/>
                </a:tc>
              </a:tr>
              <a:tr h="139136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sz="1500" dirty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zh-TW" altLang="en-US" sz="15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5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</a:t>
                      </a:r>
                      <a:r>
                        <a:rPr lang="zh-TW" altLang="en-US" sz="15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endParaRPr lang="en-US" altLang="zh-TW" sz="15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彰化縣警察局北斗分局成功派出所通報，於本局所轄之河川公地未經許可傾倒土方回填農用之行為，其傾倒數量為</a:t>
                      </a:r>
                      <a:r>
                        <a:rPr lang="en-US" altLang="zh-TW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24.25m</a:t>
                      </a:r>
                      <a:r>
                        <a:rPr lang="en-US" altLang="zh-TW" sz="1500" baseline="300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，本案已違反水利法第</a:t>
                      </a:r>
                      <a:r>
                        <a:rPr lang="en-US" altLang="zh-TW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78</a:t>
                      </a:r>
                      <a:r>
                        <a:rPr lang="zh-TW" altLang="en-US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條之</a:t>
                      </a:r>
                      <a:r>
                        <a:rPr lang="en-US" altLang="zh-TW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altLang="zh-TW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zh-TW" altLang="en-US" sz="15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款查處。</a:t>
                      </a:r>
                      <a:endParaRPr lang="zh-TW" altLang="en-US" sz="1500" dirty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0" name="文字方塊 19"/>
          <p:cNvSpPr txBox="1"/>
          <p:nvPr/>
        </p:nvSpPr>
        <p:spPr>
          <a:xfrm>
            <a:off x="4394200" y="4965700"/>
            <a:ext cx="2108200" cy="418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案</a:t>
            </a:r>
            <a:r>
              <a: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1-</a:t>
            </a: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現場照片</a:t>
            </a:r>
            <a:endPara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589822" y="4965700"/>
            <a:ext cx="2108200" cy="418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案</a:t>
            </a:r>
            <a:r>
              <a: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2-</a:t>
            </a: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現場照片</a:t>
            </a:r>
            <a:endPara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3050682" y="7620737"/>
            <a:ext cx="2108200" cy="418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案</a:t>
            </a:r>
            <a:r>
              <a: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3-</a:t>
            </a: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現場照片</a:t>
            </a:r>
            <a:endPara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3" name="圖片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226" y="5330113"/>
            <a:ext cx="2269718" cy="1249731"/>
          </a:xfrm>
          <a:prstGeom prst="rect">
            <a:avLst/>
          </a:prstGeom>
        </p:spPr>
      </p:pic>
      <p:pic>
        <p:nvPicPr>
          <p:cNvPr id="24" name="圖片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755" y="8026165"/>
            <a:ext cx="2292055" cy="1295634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55181" y="4867874"/>
            <a:ext cx="1244518" cy="2266569"/>
          </a:xfrm>
          <a:prstGeom prst="rect">
            <a:avLst/>
          </a:prstGeom>
        </p:spPr>
      </p:pic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763576"/>
              </p:ext>
            </p:extLst>
          </p:nvPr>
        </p:nvGraphicFramePr>
        <p:xfrm>
          <a:off x="7643377" y="7504756"/>
          <a:ext cx="5191358" cy="2096444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5191358"/>
              </a:tblGrid>
              <a:tr h="4612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請求檢座協助事項</a:t>
                      </a:r>
                      <a:endParaRPr lang="zh-TW" altLang="en-US" sz="1800" dirty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35226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請檢座是否能夠要求環境保護局針對回填之土方進行採樣與檢測，相關土方來源追蹤及辦理，避免環境汙染。</a:t>
                      </a:r>
                      <a:endParaRPr lang="en-US" altLang="zh-TW" sz="1800" dirty="0" smtClean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警方無法跨區協助押送違法機具至本局保管場。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81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都會">
  <a:themeElements>
    <a:clrScheme name="都會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都會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TM03457491[[fn=都會]]</Template>
  <TotalTime>97</TotalTime>
  <Words>327</Words>
  <Application>Microsoft Office PowerPoint</Application>
  <PresentationFormat>A3 紙張 (297x420 公釐)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 Light</vt:lpstr>
      <vt:lpstr>Times New Roman</vt:lpstr>
      <vt:lpstr>都會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黃洽訓</dc:creator>
  <cp:lastModifiedBy>黃洽訓</cp:lastModifiedBy>
  <cp:revision>30</cp:revision>
  <cp:lastPrinted>2023-08-02T05:35:01Z</cp:lastPrinted>
  <dcterms:created xsi:type="dcterms:W3CDTF">2023-07-25T02:06:34Z</dcterms:created>
  <dcterms:modified xsi:type="dcterms:W3CDTF">2023-08-02T05:35:48Z</dcterms:modified>
</cp:coreProperties>
</file>